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7"/>
  </p:handoutMasterIdLst>
  <p:sldIdLst>
    <p:sldId id="256" r:id="rId2"/>
    <p:sldId id="257" r:id="rId3"/>
    <p:sldId id="263" r:id="rId4"/>
    <p:sldId id="258" r:id="rId5"/>
    <p:sldId id="286" r:id="rId6"/>
    <p:sldId id="287" r:id="rId7"/>
    <p:sldId id="288" r:id="rId8"/>
    <p:sldId id="322" r:id="rId9"/>
    <p:sldId id="292" r:id="rId10"/>
    <p:sldId id="291" r:id="rId11"/>
    <p:sldId id="290" r:id="rId12"/>
    <p:sldId id="260" r:id="rId13"/>
    <p:sldId id="304" r:id="rId14"/>
    <p:sldId id="305" r:id="rId15"/>
    <p:sldId id="309" r:id="rId16"/>
    <p:sldId id="310" r:id="rId17"/>
    <p:sldId id="311" r:id="rId18"/>
    <p:sldId id="312" r:id="rId19"/>
    <p:sldId id="313" r:id="rId20"/>
    <p:sldId id="314" r:id="rId21"/>
    <p:sldId id="261" r:id="rId22"/>
    <p:sldId id="282" r:id="rId23"/>
    <p:sldId id="281" r:id="rId24"/>
    <p:sldId id="316" r:id="rId25"/>
    <p:sldId id="317" r:id="rId26"/>
    <p:sldId id="318" r:id="rId27"/>
    <p:sldId id="315" r:id="rId28"/>
    <p:sldId id="275" r:id="rId29"/>
    <p:sldId id="267" r:id="rId30"/>
    <p:sldId id="302" r:id="rId31"/>
    <p:sldId id="301" r:id="rId32"/>
    <p:sldId id="270" r:id="rId33"/>
    <p:sldId id="271" r:id="rId34"/>
    <p:sldId id="320" r:id="rId35"/>
    <p:sldId id="321" r:id="rId36"/>
    <p:sldId id="274" r:id="rId37"/>
    <p:sldId id="273" r:id="rId38"/>
    <p:sldId id="323" r:id="rId39"/>
    <p:sldId id="262" r:id="rId40"/>
    <p:sldId id="303" r:id="rId41"/>
    <p:sldId id="265" r:id="rId42"/>
    <p:sldId id="266" r:id="rId43"/>
    <p:sldId id="276" r:id="rId44"/>
    <p:sldId id="319" r:id="rId45"/>
    <p:sldId id="277" r:id="rId4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B998E-8AF9-4C60-B84F-6DD0AE164151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46FD4-70E5-4D06-AA7B-2C60C5887D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90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42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3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74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02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92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81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49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52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72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12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87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4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74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15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88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B1A5-12B2-48F9-BB3E-CF8FD91D6AFB}" type="datetimeFigureOut">
              <a:rPr lang="zh-TW" altLang="en-US" smtClean="0"/>
              <a:t>2026/6/9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0637F6-2867-40D8-AB2F-E2355FA0E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4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YKiMrg6rgYQ?si=uLWnde7lZrQhogW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0455" y="2438401"/>
            <a:ext cx="8915399" cy="192188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學年度第二學期彈性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學習時間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選課及多元選修說明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39452" y="5030888"/>
            <a:ext cx="837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dahuphoto.my.canva.site</a:t>
            </a:r>
            <a:r>
              <a:rPr lang="en-US" altLang="zh-TW" dirty="0"/>
              <a:t>/</a:t>
            </a:r>
            <a:r>
              <a:rPr lang="en-US" altLang="zh-TW" dirty="0" err="1"/>
              <a:t>cera</a:t>
            </a:r>
            <a:r>
              <a:rPr lang="en-US" altLang="zh-TW" dirty="0"/>
              <a:t>-rye-productions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70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)7/8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84901"/>
              </p:ext>
            </p:extLst>
          </p:nvPr>
        </p:nvGraphicFramePr>
        <p:xfrm>
          <a:off x="1627977" y="1231232"/>
          <a:ext cx="7644360" cy="490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第二階段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B07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marR="635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spc="-1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635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spc="-1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635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spc="-1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居家綠化</a:t>
                      </a:r>
                      <a:endParaRPr lang="zh-TW" sz="4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B08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lvl="0" indent="0" algn="ctr" defTabSz="457200" rtl="0" eaLnBrk="1" fontAlgn="auto" latinLnBrk="0" hangingPunct="1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0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青春</a:t>
                      </a:r>
                      <a:r>
                        <a:rPr lang="zh-TW" altLang="zh-TW" sz="4000" b="1" spc="115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4000" b="1" spc="-25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MV</a:t>
                      </a:r>
                      <a:endParaRPr lang="zh-TW" altLang="zh-TW" sz="40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B09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0970" algn="l">
                        <a:lnSpc>
                          <a:spcPts val="169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spc="-2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初階肌力訓練</a:t>
                      </a: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)8/8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74236"/>
              </p:ext>
            </p:extLst>
          </p:nvPr>
        </p:nvGraphicFramePr>
        <p:xfrm>
          <a:off x="1627977" y="1231232"/>
          <a:ext cx="7644360" cy="3681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第二階段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B10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日本動畫歌曲涵義初探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B11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4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自主學習</a:t>
                      </a:r>
                      <a:endParaRPr lang="zh-TW" altLang="zh-TW" sz="400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465475" cy="640446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課程豐富多元，要如何選擇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84690" y="1264556"/>
                <a:ext cx="10734591" cy="1687192"/>
              </a:xfrm>
            </p:spPr>
            <p:txBody>
              <a:bodyPr>
                <a:normAutofit lnSpcReduction="10000"/>
              </a:bodyPr>
              <a:lstStyle/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zh-TW" altLang="en-US" sz="28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你可以依照課程分類選擇你想選擇的課程，</a:t>
                </a:r>
                <a:r>
                  <a:rPr lang="zh-TW" altLang="en-US" sz="28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介紹連結位置：</a:t>
                </a:r>
                <a:endParaRPr lang="en-US" altLang="zh-TW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行政單位 </a:t>
                </a:r>
                <a14:m>
                  <m:oMath xmlns:m="http://schemas.openxmlformats.org/officeDocument/2006/math">
                    <m:r>
                      <a:rPr lang="zh-TW" alt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 3" panose="05040102010807070707" pitchFamily="18" charset="2"/>
                      </a:rPr>
                      <m:t></m:t>
                    </m:r>
                  </m:oMath>
                </a14:m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教務處 </a:t>
                </a:r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Wingdings 3" panose="05040102010807070707" pitchFamily="18" charset="2"/>
                  </a:rPr>
                  <a:t> </a:t>
                </a:r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教學組 </a:t>
                </a:r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Wingdings 3" panose="05040102010807070707" pitchFamily="18" charset="2"/>
                  </a:rPr>
                  <a:t></a:t>
                </a:r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選課專區</a:t>
                </a:r>
                <a:r>
                  <a:rPr lang="en-US" altLang="zh-TW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800" b="1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亦可參考</a:t>
                </a:r>
                <a:r>
                  <a:rPr lang="zh-TW" altLang="en-US" sz="2800" dirty="0" smtClean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選課輔導手冊操作</a:t>
                </a:r>
                <a:r>
                  <a:rPr lang="zh-TW" altLang="en-US" sz="28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說明</a:t>
                </a:r>
                <a:r>
                  <a:rPr lang="en-US" altLang="zh-TW" sz="28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55-58</a:t>
                </a:r>
                <a:endParaRPr lang="zh-TW" altLang="zh-TW" sz="28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r>
                  <a:rPr lang="en-US" altLang="zh-TW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690" y="1264556"/>
                <a:ext cx="10734591" cy="1687192"/>
              </a:xfrm>
              <a:blipFill>
                <a:blip r:embed="rId2"/>
                <a:stretch>
                  <a:fillRect l="-1193" t="-6137" r="-341" b="-64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7184" y="2468534"/>
            <a:ext cx="8106620" cy="50633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62" y="2468534"/>
            <a:ext cx="5547287" cy="4489383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403388" y="4605954"/>
            <a:ext cx="828942" cy="394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6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465475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4690" y="1264556"/>
            <a:ext cx="10734591" cy="1687192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學生圖像</a:t>
            </a:r>
          </a:p>
        </p:txBody>
      </p:sp>
      <p:sp>
        <p:nvSpPr>
          <p:cNvPr id="6" name="橢圓 5"/>
          <p:cNvSpPr/>
          <p:nvPr/>
        </p:nvSpPr>
        <p:spPr>
          <a:xfrm>
            <a:off x="6403388" y="4605954"/>
            <a:ext cx="828942" cy="394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http://course.tchcvs.tc.edu.tw/FileUp/Stu/110/050401_201901251408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68" y="2142172"/>
            <a:ext cx="5041232" cy="43187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40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465475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879" y="1529251"/>
            <a:ext cx="10734591" cy="4173718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教學科目與學分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節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數</a:t>
            </a:r>
            <a:r>
              <a:rPr lang="zh-TW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表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機械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P.25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-26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電機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27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-28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室設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29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-30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園藝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31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-32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食品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33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-34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機械科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階梯式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35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-37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水電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39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-40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服務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群</a:t>
            </a:r>
            <a:r>
              <a:rPr lang="en-US" altLang="zh-TW" sz="4400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</a:t>
            </a:r>
            <a:r>
              <a:rPr lang="en-US" altLang="zh-TW" sz="44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41</a:t>
            </a:r>
            <a:endParaRPr lang="zh-TW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7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752854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升學管道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4690" y="1264556"/>
            <a:ext cx="10734591" cy="1687192"/>
          </a:xfrm>
        </p:spPr>
        <p:txBody>
          <a:bodyPr>
            <a:norm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升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學進路</a:t>
            </a:r>
            <a:endParaRPr lang="en-US" altLang="zh-TW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TW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403388" y="4605954"/>
            <a:ext cx="828942" cy="394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22487" t="20186" r="22950" b="5724"/>
          <a:stretch/>
        </p:blipFill>
        <p:spPr bwMode="auto">
          <a:xfrm>
            <a:off x="3079382" y="1399675"/>
            <a:ext cx="6341343" cy="5097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6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55812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未來進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28449"/>
              </p:ext>
            </p:extLst>
          </p:nvPr>
        </p:nvGraphicFramePr>
        <p:xfrm>
          <a:off x="2592924" y="1562571"/>
          <a:ext cx="7718138" cy="5008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228">
                  <a:extLst>
                    <a:ext uri="{9D8B030D-6E8A-4147-A177-3AD203B41FA5}">
                      <a16:colId xmlns:a16="http://schemas.microsoft.com/office/drawing/2014/main" val="1790577003"/>
                    </a:ext>
                  </a:extLst>
                </a:gridCol>
                <a:gridCol w="1796598">
                  <a:extLst>
                    <a:ext uri="{9D8B030D-6E8A-4147-A177-3AD203B41FA5}">
                      <a16:colId xmlns:a16="http://schemas.microsoft.com/office/drawing/2014/main" val="693625198"/>
                    </a:ext>
                  </a:extLst>
                </a:gridCol>
                <a:gridCol w="3065926">
                  <a:extLst>
                    <a:ext uri="{9D8B030D-6E8A-4147-A177-3AD203B41FA5}">
                      <a16:colId xmlns:a16="http://schemas.microsoft.com/office/drawing/2014/main" val="3647556983"/>
                    </a:ext>
                  </a:extLst>
                </a:gridCol>
                <a:gridCol w="1480386">
                  <a:extLst>
                    <a:ext uri="{9D8B030D-6E8A-4147-A177-3AD203B41FA5}">
                      <a16:colId xmlns:a16="http://schemas.microsoft.com/office/drawing/2014/main" val="1459431884"/>
                    </a:ext>
                  </a:extLst>
                </a:gridCol>
              </a:tblGrid>
              <a:tr h="54091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機械群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07974"/>
                  </a:ext>
                </a:extLst>
              </a:tr>
              <a:tr h="329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主要學習內容與目標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升學與就業進路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相關證照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extLst>
                  <a:ext uri="{0D108BD9-81ED-4DB2-BD59-A6C34878D82A}">
                    <a16:rowId xmlns:a16="http://schemas.microsoft.com/office/drawing/2014/main" val="3702233502"/>
                  </a:ext>
                </a:extLst>
              </a:tr>
              <a:tr h="3979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主要學習機械基礎技能與相關知識，並結合電腦輔助機械設計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(CAD)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與製造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(CAM)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，為其價值核心課程，加強學生學習先進數控機械設備與產業接軌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 marL="182880" marR="38100" indent="-18732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可以繼續升學科技大學工業管理、機械工程、機械設計工程、造船工程、冷凍空調工程、模具工程、自動化工程、機電工程系、輪機工程、飛機工程、環境與安全衛生工程等相關學系。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鼓勵報考產學訓專班、雙軌旗艦專班，半工半讀，習得一技之長，並於業界先行卡位。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新竹科學園區七成工程師都是機械人才。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台灣首富郭台銘是從機械模具廠開始發跡的。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「機械為工業之母」，機械科畢業生是各大企業所爭取對象。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銑床乙、丙級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車床乙、丙級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機械加工乙、丙級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電腦輔助機械設計製圖乙、丙級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電腦輔助立體製圖丙級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CNC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車床乙級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CNC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銑床乙級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/>
                </a:tc>
                <a:extLst>
                  <a:ext uri="{0D108BD9-81ED-4DB2-BD59-A6C34878D82A}">
                    <a16:rowId xmlns:a16="http://schemas.microsoft.com/office/drawing/2014/main" val="363922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7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55812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未來進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240176"/>
              </p:ext>
            </p:extLst>
          </p:nvPr>
        </p:nvGraphicFramePr>
        <p:xfrm>
          <a:off x="2592925" y="1937084"/>
          <a:ext cx="8578515" cy="382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533">
                  <a:extLst>
                    <a:ext uri="{9D8B030D-6E8A-4147-A177-3AD203B41FA5}">
                      <a16:colId xmlns:a16="http://schemas.microsoft.com/office/drawing/2014/main" val="319265968"/>
                    </a:ext>
                  </a:extLst>
                </a:gridCol>
                <a:gridCol w="1996874">
                  <a:extLst>
                    <a:ext uri="{9D8B030D-6E8A-4147-A177-3AD203B41FA5}">
                      <a16:colId xmlns:a16="http://schemas.microsoft.com/office/drawing/2014/main" val="2543115634"/>
                    </a:ext>
                  </a:extLst>
                </a:gridCol>
                <a:gridCol w="3407698">
                  <a:extLst>
                    <a:ext uri="{9D8B030D-6E8A-4147-A177-3AD203B41FA5}">
                      <a16:colId xmlns:a16="http://schemas.microsoft.com/office/drawing/2014/main" val="4139172974"/>
                    </a:ext>
                  </a:extLst>
                </a:gridCol>
                <a:gridCol w="1645410">
                  <a:extLst>
                    <a:ext uri="{9D8B030D-6E8A-4147-A177-3AD203B41FA5}">
                      <a16:colId xmlns:a16="http://schemas.microsoft.com/office/drawing/2014/main" val="737550889"/>
                    </a:ext>
                  </a:extLst>
                </a:gridCol>
              </a:tblGrid>
              <a:tr h="31871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電子電機群</a:t>
                      </a:r>
                      <a:endParaRPr lang="zh-TW" sz="14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47399"/>
                  </a:ext>
                </a:extLst>
              </a:tr>
              <a:tr h="31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科別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主要學習內容與目標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升學與就業進路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相關證照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741068"/>
                  </a:ext>
                </a:extLst>
              </a:tr>
              <a:tr h="318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電機科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主要學習室內配線設計、工業配線設計、電機機械、微電腦控制及程式設計等相關實務技術能力，以培養電機產業之基層技術人員。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38100" indent="-18732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1.</a:t>
                      </a:r>
                      <a:r>
                        <a:rPr lang="zh-TW" sz="1400" kern="0" dirty="0">
                          <a:effectLst/>
                        </a:rPr>
                        <a:t>可以繼續升學科技大學電機、電子工程、電信工程、資訊工程、光電工程、自動化工程、飛機工程、生物醫學工程、化工與材料工程、環境與安全衛生工程、醫學影像暨放射技術等相關學系。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2.</a:t>
                      </a:r>
                      <a:r>
                        <a:rPr lang="zh-TW" sz="1400" kern="0" dirty="0">
                          <a:effectLst/>
                        </a:rPr>
                        <a:t>科學園區電機電子專業技術人員。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3.</a:t>
                      </a:r>
                      <a:r>
                        <a:rPr lang="zh-TW" sz="1400" kern="0" dirty="0">
                          <a:effectLst/>
                        </a:rPr>
                        <a:t>科學園區工廠維護專業人員。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4.</a:t>
                      </a:r>
                      <a:r>
                        <a:rPr lang="zh-TW" sz="1400" kern="0" dirty="0">
                          <a:effectLst/>
                        </a:rPr>
                        <a:t>室內配線、水電設計師工專業人員。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182880" indent="-187325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5.</a:t>
                      </a:r>
                      <a:r>
                        <a:rPr lang="zh-TW" sz="1400" kern="0" dirty="0">
                          <a:effectLst/>
                        </a:rPr>
                        <a:t>產學攜手專班。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高一：室內配線丙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高二：工業電子丙、電腦硬體裝修丙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高三：電腦硬體裝修乙、室內配線乙、工業配線丙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04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55812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未來進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94177"/>
              </p:ext>
            </p:extLst>
          </p:nvPr>
        </p:nvGraphicFramePr>
        <p:xfrm>
          <a:off x="2791327" y="1624263"/>
          <a:ext cx="7541394" cy="3801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737">
                  <a:extLst>
                    <a:ext uri="{9D8B030D-6E8A-4147-A177-3AD203B41FA5}">
                      <a16:colId xmlns:a16="http://schemas.microsoft.com/office/drawing/2014/main" val="1610622206"/>
                    </a:ext>
                  </a:extLst>
                </a:gridCol>
                <a:gridCol w="1755456">
                  <a:extLst>
                    <a:ext uri="{9D8B030D-6E8A-4147-A177-3AD203B41FA5}">
                      <a16:colId xmlns:a16="http://schemas.microsoft.com/office/drawing/2014/main" val="6587749"/>
                    </a:ext>
                  </a:extLst>
                </a:gridCol>
                <a:gridCol w="2995717">
                  <a:extLst>
                    <a:ext uri="{9D8B030D-6E8A-4147-A177-3AD203B41FA5}">
                      <a16:colId xmlns:a16="http://schemas.microsoft.com/office/drawing/2014/main" val="3474650690"/>
                    </a:ext>
                  </a:extLst>
                </a:gridCol>
                <a:gridCol w="1446484">
                  <a:extLst>
                    <a:ext uri="{9D8B030D-6E8A-4147-A177-3AD203B41FA5}">
                      <a16:colId xmlns:a16="http://schemas.microsoft.com/office/drawing/2014/main" val="291263921"/>
                    </a:ext>
                  </a:extLst>
                </a:gridCol>
              </a:tblGrid>
              <a:tr h="24783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設計群</a:t>
                      </a:r>
                      <a:endParaRPr lang="zh-TW" sz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8030"/>
                  </a:ext>
                </a:extLst>
              </a:tr>
              <a:tr h="247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科別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主要學習內容與目標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升學與就業進路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相關證照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694920"/>
                  </a:ext>
                </a:extLst>
              </a:tr>
              <a:tr h="3305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室內空間</a:t>
                      </a:r>
                      <a:r>
                        <a:rPr lang="en-US" sz="1400" kern="0" dirty="0">
                          <a:effectLst/>
                        </a:rPr>
                        <a:t/>
                      </a:r>
                      <a:br>
                        <a:rPr lang="en-US" sz="1400" kern="0" dirty="0">
                          <a:effectLst/>
                        </a:rPr>
                      </a:br>
                      <a:r>
                        <a:rPr lang="zh-TW" sz="1400" kern="0" dirty="0">
                          <a:effectLst/>
                        </a:rPr>
                        <a:t>設計科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主要學習室內設計核心領域知識及技術，輔以木作實務、 電腦繪圖、設計實習、建築製圖等相關實務技術能力， 以培育未來室內設計相關設計及施工技術人員。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38100" indent="-18732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1.</a:t>
                      </a:r>
                      <a:r>
                        <a:rPr lang="zh-TW" sz="1200" kern="0" dirty="0">
                          <a:effectLst/>
                        </a:rPr>
                        <a:t>升讀科技大學或一般大學建築系、室內設計系、土木工程系、工業設計系、商業設計系、圖文傳播學系系、數位媒體設計系、視覺傳達設計系、多媒體設計系、景觀及都市設計系、文化創意事業系、建築與室內設計系、企業管理系、美容造型設計系等設計相關學系。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2.</a:t>
                      </a:r>
                      <a:r>
                        <a:rPr lang="zh-TW" sz="1200" kern="0" dirty="0">
                          <a:effectLst/>
                        </a:rPr>
                        <a:t>從事建築或室內設計公司繪圖員、建築或室內設計現場監工人員、室內裝修設計、施工之基層技術工作或設計監造工作。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3.</a:t>
                      </a:r>
                      <a:r>
                        <a:rPr lang="zh-TW" sz="1200" kern="0" dirty="0">
                          <a:effectLst/>
                        </a:rPr>
                        <a:t>自行創業，從事室內設計與室內裝修相關行業。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家具木工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建築製圖應用電繪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15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1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55812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未來進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6549"/>
              </p:ext>
            </p:extLst>
          </p:nvPr>
        </p:nvGraphicFramePr>
        <p:xfrm>
          <a:off x="2851484" y="1672389"/>
          <a:ext cx="7481237" cy="348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018">
                  <a:extLst>
                    <a:ext uri="{9D8B030D-6E8A-4147-A177-3AD203B41FA5}">
                      <a16:colId xmlns:a16="http://schemas.microsoft.com/office/drawing/2014/main" val="1109527000"/>
                    </a:ext>
                  </a:extLst>
                </a:gridCol>
                <a:gridCol w="1741453">
                  <a:extLst>
                    <a:ext uri="{9D8B030D-6E8A-4147-A177-3AD203B41FA5}">
                      <a16:colId xmlns:a16="http://schemas.microsoft.com/office/drawing/2014/main" val="59728342"/>
                    </a:ext>
                  </a:extLst>
                </a:gridCol>
                <a:gridCol w="2971820">
                  <a:extLst>
                    <a:ext uri="{9D8B030D-6E8A-4147-A177-3AD203B41FA5}">
                      <a16:colId xmlns:a16="http://schemas.microsoft.com/office/drawing/2014/main" val="3957782410"/>
                    </a:ext>
                  </a:extLst>
                </a:gridCol>
                <a:gridCol w="1434946">
                  <a:extLst>
                    <a:ext uri="{9D8B030D-6E8A-4147-A177-3AD203B41FA5}">
                      <a16:colId xmlns:a16="http://schemas.microsoft.com/office/drawing/2014/main" val="1058606906"/>
                    </a:ext>
                  </a:extLst>
                </a:gridCol>
              </a:tblGrid>
              <a:tr h="28068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食品群</a:t>
                      </a:r>
                      <a:endParaRPr lang="zh-TW" sz="120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485809"/>
                  </a:ext>
                </a:extLst>
              </a:tr>
              <a:tr h="280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科別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主要學習內容與目標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升學與就業進路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相關證照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938223"/>
                  </a:ext>
                </a:extLst>
              </a:tr>
              <a:tr h="2925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食品加工科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</a:rPr>
                        <a:t>主要學習各式食品相關之知識與技能，包括；穀類果蔬畜產等食品加工、烘焙食品、食品檢驗分析、食品添加物、食品安全與衛生、生物技術等，以培養現代化食品實用技術人才為目標。</a:t>
                      </a:r>
                      <a:endParaRPr lang="zh-TW" sz="120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" marR="38100" indent="-18732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</a:t>
                      </a:r>
                      <a:r>
                        <a:rPr lang="zh-TW" sz="1200" kern="0">
                          <a:effectLst/>
                        </a:rPr>
                        <a:t>升讀科技大學之食品科學、烘焙管理、食品營養、應用化學、生物技術、餐旅管理、環境管理等相關學系。</a:t>
                      </a:r>
                      <a:endParaRPr lang="zh-TW" sz="1200" kern="10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</a:t>
                      </a:r>
                      <a:r>
                        <a:rPr lang="zh-TW" sz="1200" kern="0">
                          <a:effectLst/>
                        </a:rPr>
                        <a:t>於各類食品加工業、餐飲服務業、生物技術公司，從事製造、分析、檢驗、品管之基層技術工作。</a:t>
                      </a:r>
                      <a:endParaRPr lang="zh-TW" sz="1200" kern="10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</a:t>
                      </a:r>
                      <a:r>
                        <a:rPr lang="zh-TW" sz="1200" kern="0">
                          <a:effectLst/>
                        </a:rPr>
                        <a:t>自營各類食品加工業、餐飲服務業等。</a:t>
                      </a:r>
                      <a:endParaRPr lang="zh-TW" sz="1200" kern="10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</a:t>
                      </a:r>
                      <a:r>
                        <a:rPr lang="zh-TW" sz="1200" kern="0">
                          <a:effectLst/>
                        </a:rPr>
                        <a:t>升涯進路達到每一位畢業生「升學無阻礙、就業無障礙」的目的。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烘培食品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肉製品加工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中式米食加工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中式麵食加工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水產食品加工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食品檢驗分析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</a:rPr>
                        <a:t>食品用金屬罐捲封</a:t>
                      </a:r>
                      <a:endParaRPr lang="zh-TW" sz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03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zh-TW" altLang="en-US" sz="66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什麼是彈性學習時間</a:t>
            </a:r>
            <a:r>
              <a:rPr lang="en-US" altLang="zh-TW" sz="66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TW" sz="66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58189" y="1905000"/>
            <a:ext cx="8967537" cy="412683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而</a:t>
            </a:r>
            <a:r>
              <a:rPr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學校在彈性學習時間可以安排非正式的課程，供學生選擇，安</a:t>
            </a:r>
            <a:endParaRPr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排的活動有</a:t>
            </a:r>
            <a:r>
              <a:rPr lang="zh-TW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學生自主學習、選手培訓、充實、增廣、補強性教學</a:t>
            </a:r>
            <a:endParaRPr lang="en-US" altLang="zh-TW" sz="2200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200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等。</a:t>
            </a:r>
            <a:endParaRPr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本校規劃的彈性學習時間的節數為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113</a:t>
            </a:r>
            <a:r>
              <a:rPr lang="zh-TW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學年</a:t>
            </a: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度入學學生</a:t>
            </a:r>
            <a:r>
              <a:rPr lang="en-US" altLang="zh-TW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TW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於</a:t>
            </a:r>
            <a:r>
              <a:rPr lang="en-US" altLang="zh-TW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114</a:t>
            </a:r>
            <a:r>
              <a:rPr lang="zh-TW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學年</a:t>
            </a:r>
            <a:r>
              <a: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度</a:t>
            </a:r>
            <a:r>
              <a:rPr lang="zh-TW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高二每週有</a:t>
            </a:r>
            <a:r>
              <a:rPr lang="en-US" altLang="zh-TW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TW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節</a:t>
            </a:r>
            <a:endParaRPr lang="en-US" altLang="zh-TW" sz="20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zh-TW" sz="22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微課程的意思是將每學期分成</a:t>
            </a:r>
            <a:r>
              <a:rPr lang="en-US" altLang="zh-TW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TW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個階段</a:t>
            </a:r>
            <a:r>
              <a:rPr lang="zh-TW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en-US" altLang="zh-TW" sz="22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zh-TW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各</a:t>
            </a:r>
            <a:r>
              <a:rPr lang="zh-TW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開設不同的課程，</a:t>
            </a:r>
            <a:r>
              <a:rPr lang="zh-TW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學生</a:t>
            </a:r>
            <a:r>
              <a:rPr lang="zh-TW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可依自己的興趣</a:t>
            </a:r>
            <a:r>
              <a:rPr lang="zh-TW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en-US" altLang="zh-TW" sz="22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zh-TW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TW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選擇</a:t>
            </a:r>
            <a:r>
              <a:rPr lang="en-US" altLang="zh-TW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TW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個課程</a:t>
            </a:r>
            <a:r>
              <a:rPr lang="zh-TW" altLang="en-US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學習</a:t>
            </a:r>
            <a:endParaRPr lang="en-US" altLang="zh-TW" sz="2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549" y="3619027"/>
            <a:ext cx="2925651" cy="29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355812" cy="64044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高一選課輔導手冊導讀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未來進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323375"/>
              </p:ext>
            </p:extLst>
          </p:nvPr>
        </p:nvGraphicFramePr>
        <p:xfrm>
          <a:off x="2779295" y="1491913"/>
          <a:ext cx="8037093" cy="4969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061">
                  <a:extLst>
                    <a:ext uri="{9D8B030D-6E8A-4147-A177-3AD203B41FA5}">
                      <a16:colId xmlns:a16="http://schemas.microsoft.com/office/drawing/2014/main" val="2968570678"/>
                    </a:ext>
                  </a:extLst>
                </a:gridCol>
                <a:gridCol w="1870843">
                  <a:extLst>
                    <a:ext uri="{9D8B030D-6E8A-4147-A177-3AD203B41FA5}">
                      <a16:colId xmlns:a16="http://schemas.microsoft.com/office/drawing/2014/main" val="1620606470"/>
                    </a:ext>
                  </a:extLst>
                </a:gridCol>
                <a:gridCol w="3192626">
                  <a:extLst>
                    <a:ext uri="{9D8B030D-6E8A-4147-A177-3AD203B41FA5}">
                      <a16:colId xmlns:a16="http://schemas.microsoft.com/office/drawing/2014/main" val="793014928"/>
                    </a:ext>
                  </a:extLst>
                </a:gridCol>
                <a:gridCol w="1541563">
                  <a:extLst>
                    <a:ext uri="{9D8B030D-6E8A-4147-A177-3AD203B41FA5}">
                      <a16:colId xmlns:a16="http://schemas.microsoft.com/office/drawing/2014/main" val="1599904687"/>
                    </a:ext>
                  </a:extLst>
                </a:gridCol>
              </a:tblGrid>
              <a:tr h="17911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>
                          <a:effectLst/>
                        </a:rPr>
                        <a:t>農業群</a:t>
                      </a:r>
                      <a:endParaRPr lang="zh-TW" sz="100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58831" marR="5883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95122"/>
                  </a:ext>
                </a:extLst>
              </a:tr>
              <a:tr h="179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</a:rPr>
                        <a:t>科別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831" marR="588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</a:rPr>
                        <a:t>主要學習內容與目標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831" marR="588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</a:rPr>
                        <a:t>升學與就業進路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831" marR="588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</a:rPr>
                        <a:t>相關證照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831" marR="58831" marT="0" marB="0"/>
                </a:tc>
                <a:extLst>
                  <a:ext uri="{0D108BD9-81ED-4DB2-BD59-A6C34878D82A}">
                    <a16:rowId xmlns:a16="http://schemas.microsoft.com/office/drawing/2014/main" val="3555696247"/>
                  </a:ext>
                </a:extLst>
              </a:tr>
              <a:tr h="4610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園藝科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831" marR="588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>
                          <a:effectLst/>
                        </a:rPr>
                        <a:t>主要學習各種作物之生產及栽培管理、造園景觀設計及施工，農業行銷知識及園產品處理利用技能，認識農業未來趨勢，使學生將來能從事有關農園生產、作物栽培管理、花藝設計、農產利用行銷、景觀設計施工等工作。</a:t>
                      </a:r>
                      <a:endParaRPr lang="zh-TW" sz="100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58831" marR="58831" marT="0" marB="0"/>
                </a:tc>
                <a:tc>
                  <a:txBody>
                    <a:bodyPr/>
                    <a:lstStyle/>
                    <a:p>
                      <a:pPr marL="182880" marR="38100" indent="-18732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1.</a:t>
                      </a:r>
                      <a:r>
                        <a:rPr lang="zh-TW" sz="1000" kern="0">
                          <a:effectLst/>
                        </a:rPr>
                        <a:t>科技大學或一般大學升學進路暢通開闊：</a:t>
                      </a:r>
                      <a:endParaRPr lang="zh-TW" sz="1000" kern="100">
                        <a:effectLst/>
                      </a:endParaRPr>
                    </a:p>
                    <a:p>
                      <a:pPr marL="173990" marR="38100" indent="63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</a:rPr>
                        <a:t>可升讀包括獸醫、園藝、景觀、森林、植物醫學、生命科學、生物科技、醫檢生技、水土保持、農園生產、動物科學、食品科學、農企業管理、環境資源管理、環境工程、水產養殖、觀光與休閒事業管理等相關學系。</a:t>
                      </a:r>
                      <a:endParaRPr lang="zh-TW" sz="1000" kern="10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</a:t>
                      </a:r>
                      <a:r>
                        <a:rPr lang="zh-TW" sz="1000" kern="0">
                          <a:effectLst/>
                        </a:rPr>
                        <a:t>在未來職涯的發展上，藉由高普考試即有機會進入公務單位任職：包含農委會、環保署、農業改良場、農業試驗所、種苗改良繁殖場、縣市政府農業局、鄉鎮市公所農業課、國家公園和自然生態保育中心等。</a:t>
                      </a:r>
                      <a:endParaRPr lang="zh-TW" sz="1000" kern="10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3.</a:t>
                      </a:r>
                      <a:r>
                        <a:rPr lang="zh-TW" sz="1000" kern="0">
                          <a:effectLst/>
                        </a:rPr>
                        <a:t>若學有專精，亦可進入私人企業工作：包括生技、組織培養、作物育種、景觀規劃、休閒農場、蘭園和花店等公司。</a:t>
                      </a:r>
                      <a:endParaRPr lang="zh-TW" sz="1000" kern="100">
                        <a:effectLst/>
                      </a:endParaRPr>
                    </a:p>
                    <a:p>
                      <a:pPr marL="182880" marR="38100" indent="-187325"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4.</a:t>
                      </a:r>
                      <a:r>
                        <a:rPr lang="zh-TW" sz="1000" kern="0">
                          <a:effectLst/>
                        </a:rPr>
                        <a:t>還可依志向自行創業：包含動物醫院、景觀規劃工作室、組織培養工作室、蝴蝶蘭栽培工作室、有機栽培農場、種苗繁殖場以及花店等。</a:t>
                      </a:r>
                      <a:endParaRPr lang="zh-TW" sz="1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831" marR="588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</a:rPr>
                        <a:t>園藝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dirty="0">
                          <a:effectLst/>
                        </a:rPr>
                        <a:t>造園景觀</a:t>
                      </a:r>
                      <a:endParaRPr lang="zh-TW" sz="1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58831" marR="58831" marT="0" marB="0"/>
                </a:tc>
                <a:extLst>
                  <a:ext uri="{0D108BD9-81ED-4DB2-BD59-A6C34878D82A}">
                    <a16:rowId xmlns:a16="http://schemas.microsoft.com/office/drawing/2014/main" val="381354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1306" y="408244"/>
            <a:ext cx="850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FF0000"/>
                </a:solidFill>
              </a:rPr>
              <a:t>自主學習的真義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57135" y="1724785"/>
            <a:ext cx="859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</a:t>
            </a:r>
            <a:r>
              <a:rPr lang="en-US" altLang="zh-TW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看清目標</a:t>
            </a:r>
            <a:endParaRPr lang="zh-TW" altLang="en-US" sz="5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57135" y="3571445"/>
            <a:ext cx="7571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自愛</a:t>
            </a:r>
            <a:r>
              <a:rPr lang="en-US" altLang="zh-TW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堅守原則追求成就</a:t>
            </a:r>
            <a:endParaRPr lang="zh-TW" altLang="en-US" sz="5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7135" y="4494775"/>
            <a:ext cx="847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自律</a:t>
            </a:r>
            <a:r>
              <a:rPr lang="en-US" altLang="zh-TW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養成態度精進個人</a:t>
            </a:r>
            <a:endParaRPr lang="zh-TW" altLang="en-US" sz="5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9221" y="2648115"/>
            <a:ext cx="8662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</a:t>
            </a:r>
            <a:r>
              <a:rPr lang="en-US" altLang="zh-TW" sz="5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主動積極探索自己</a:t>
            </a:r>
          </a:p>
        </p:txBody>
      </p:sp>
    </p:spTree>
    <p:extLst>
      <p:ext uri="{BB962C8B-B14F-4D97-AF65-F5344CB8AC3E}">
        <p14:creationId xmlns:p14="http://schemas.microsoft.com/office/powerpoint/2010/main" val="3614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0" dirty="0">
                <a:solidFill>
                  <a:srgbClr val="000000"/>
                </a:solidFill>
                <a:latin typeface="Microsoft JhengHei UI"/>
                <a:cs typeface="Microsoft JhengHei UI"/>
              </a:rPr>
              <a:t>這些年</a:t>
            </a:r>
            <a:r>
              <a:rPr lang="zh-TW" altLang="en-US" spc="15" dirty="0">
                <a:solidFill>
                  <a:srgbClr val="000000"/>
                </a:solidFill>
                <a:latin typeface="Microsoft JhengHei UI"/>
                <a:cs typeface="Microsoft JhengHei UI"/>
              </a:rPr>
              <a:t> </a:t>
            </a:r>
            <a:r>
              <a:rPr lang="zh-TW" altLang="en-US" spc="-10" dirty="0">
                <a:solidFill>
                  <a:srgbClr val="000000"/>
                </a:solidFill>
                <a:latin typeface="Microsoft JhengHei UI"/>
                <a:cs typeface="Microsoft JhengHei UI"/>
              </a:rPr>
              <a:t>讓步的</a:t>
            </a:r>
            <a:r>
              <a:rPr lang="zh-TW" altLang="en-US" spc="10" dirty="0">
                <a:solidFill>
                  <a:srgbClr val="000000"/>
                </a:solidFill>
                <a:latin typeface="Microsoft JhengHei UI"/>
                <a:cs typeface="Microsoft JhengHei UI"/>
              </a:rPr>
              <a:t> </a:t>
            </a:r>
            <a:r>
              <a:rPr lang="zh-TW" altLang="en-US" spc="-10" dirty="0">
                <a:solidFill>
                  <a:srgbClr val="000000"/>
                </a:solidFill>
                <a:latin typeface="Microsoft JhengHei UI"/>
                <a:cs typeface="Microsoft JhengHei UI"/>
              </a:rPr>
              <a:t>你是否</a:t>
            </a:r>
            <a:r>
              <a:rPr lang="zh-TW" altLang="en-US" spc="15" dirty="0">
                <a:solidFill>
                  <a:srgbClr val="000000"/>
                </a:solidFill>
                <a:latin typeface="Microsoft JhengHei UI"/>
                <a:cs typeface="Microsoft JhengHei UI"/>
              </a:rPr>
              <a:t> </a:t>
            </a:r>
            <a:r>
              <a:rPr lang="zh-TW" altLang="en-US" spc="-10" dirty="0">
                <a:solidFill>
                  <a:srgbClr val="000000"/>
                </a:solidFill>
                <a:latin typeface="Microsoft JhengHei UI"/>
                <a:cs typeface="Microsoft JhengHei UI"/>
              </a:rPr>
              <a:t>會</a:t>
            </a:r>
            <a:r>
              <a:rPr lang="zh-TW" altLang="en-US" spc="-1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嘆息</a:t>
            </a:r>
            <a:r>
              <a:rPr lang="en-US" altLang="zh-TW" spc="-1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/>
            </a:r>
            <a:br>
              <a:rPr lang="en-US" altLang="zh-TW" spc="-1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</a:br>
            <a:r>
              <a:rPr lang="zh-TW" altLang="en-US" spc="-1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有</a:t>
            </a:r>
            <a:r>
              <a:rPr lang="zh-TW" altLang="en-US" spc="-10" dirty="0">
                <a:solidFill>
                  <a:srgbClr val="000000"/>
                </a:solidFill>
                <a:latin typeface="Microsoft JhengHei UI"/>
                <a:cs typeface="Microsoft JhengHei UI"/>
              </a:rPr>
              <a:t>什麼</a:t>
            </a:r>
            <a:r>
              <a:rPr lang="zh-TW" altLang="en-US" spc="30" dirty="0">
                <a:solidFill>
                  <a:srgbClr val="000000"/>
                </a:solidFill>
                <a:latin typeface="Microsoft JhengHei UI"/>
                <a:cs typeface="Microsoft JhengHei UI"/>
              </a:rPr>
              <a:t> </a:t>
            </a:r>
            <a:r>
              <a:rPr lang="zh-TW" altLang="en-US" spc="-10" dirty="0">
                <a:solidFill>
                  <a:srgbClr val="000000"/>
                </a:solidFill>
                <a:latin typeface="Microsoft JhengHei UI"/>
                <a:cs typeface="Microsoft JhengHei UI"/>
              </a:rPr>
              <a:t>是你永遠不放棄？</a:t>
            </a:r>
            <a:endParaRPr lang="zh-TW" altLang="en-US" dirty="0"/>
          </a:p>
        </p:txBody>
      </p:sp>
      <p:pic>
        <p:nvPicPr>
          <p:cNvPr id="4" name="object 20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6716" y="2030136"/>
            <a:ext cx="7817068" cy="44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1306" y="408244"/>
            <a:ext cx="850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FF0000"/>
                </a:solidFill>
              </a:rPr>
              <a:t>自主學習的定義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57135" y="1724785"/>
            <a:ext cx="3513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設定目標</a:t>
            </a:r>
            <a:endParaRPr lang="en-US" altLang="zh-TW" sz="5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endParaRPr lang="en-US" altLang="zh-TW" sz="5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監控</a:t>
            </a:r>
            <a:endParaRPr lang="en-US" altLang="zh-TW" sz="5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endParaRPr lang="en-US" altLang="zh-TW" sz="5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自我修訂</a:t>
            </a:r>
          </a:p>
        </p:txBody>
      </p:sp>
      <p:pic>
        <p:nvPicPr>
          <p:cNvPr id="12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714" y="1391727"/>
            <a:ext cx="2107567" cy="3409959"/>
          </a:xfrm>
          <a:prstGeom prst="rect">
            <a:avLst/>
          </a:prstGeom>
        </p:spPr>
      </p:pic>
      <p:sp>
        <p:nvSpPr>
          <p:cNvPr id="13" name="object 24"/>
          <p:cNvSpPr txBox="1"/>
          <p:nvPr/>
        </p:nvSpPr>
        <p:spPr>
          <a:xfrm>
            <a:off x="5630778" y="4997520"/>
            <a:ext cx="6352674" cy="1175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 defTabSz="914400">
              <a:spcBef>
                <a:spcPts val="95"/>
              </a:spcBef>
            </a:pPr>
            <a:r>
              <a:rPr sz="2800" spc="-5" dirty="0">
                <a:solidFill>
                  <a:srgbClr val="585858"/>
                </a:solidFill>
                <a:latin typeface="Microsoft JhengHei UI"/>
                <a:cs typeface="Microsoft JhengHei UI"/>
              </a:rPr>
              <a:t>你最想要做什麼？(F</a:t>
            </a:r>
            <a:r>
              <a:rPr sz="2800" dirty="0">
                <a:solidFill>
                  <a:srgbClr val="585858"/>
                </a:solidFill>
                <a:latin typeface="Microsoft JhengHei UI"/>
                <a:cs typeface="Microsoft JhengHei UI"/>
              </a:rPr>
              <a:t>O</a:t>
            </a:r>
            <a:r>
              <a:rPr sz="2800" spc="-10" dirty="0">
                <a:solidFill>
                  <a:srgbClr val="585858"/>
                </a:solidFill>
                <a:latin typeface="Microsoft JhengHei UI"/>
                <a:cs typeface="Microsoft JhengHei UI"/>
              </a:rPr>
              <a:t>R</a:t>
            </a:r>
            <a:r>
              <a:rPr sz="2800" spc="-5" dirty="0">
                <a:solidFill>
                  <a:srgbClr val="585858"/>
                </a:solidFill>
                <a:latin typeface="Microsoft JhengHei UI"/>
                <a:cs typeface="Microsoft JhengHei UI"/>
              </a:rPr>
              <a:t>有想</a:t>
            </a:r>
            <a:r>
              <a:rPr sz="2800" dirty="0">
                <a:solidFill>
                  <a:srgbClr val="585858"/>
                </a:solidFill>
                <a:latin typeface="Microsoft JhengHei UI"/>
                <a:cs typeface="Microsoft JhengHei UI"/>
              </a:rPr>
              <a:t>法</a:t>
            </a:r>
            <a:r>
              <a:rPr sz="2800" spc="-5" dirty="0">
                <a:solidFill>
                  <a:srgbClr val="585858"/>
                </a:solidFill>
                <a:latin typeface="Microsoft JhengHei UI"/>
                <a:cs typeface="Microsoft JhengHei UI"/>
              </a:rPr>
              <a:t>的人)</a:t>
            </a:r>
            <a:endParaRPr sz="2800" dirty="0">
              <a:solidFill>
                <a:prstClr val="black"/>
              </a:solidFill>
              <a:latin typeface="Microsoft JhengHei UI"/>
              <a:cs typeface="Microsoft JhengHei UI"/>
            </a:endParaRPr>
          </a:p>
          <a:p>
            <a:pPr marL="28575" marR="5080" indent="-15875" defTabSz="914400">
              <a:lnSpc>
                <a:spcPct val="167100"/>
              </a:lnSpc>
              <a:spcBef>
                <a:spcPts val="70"/>
              </a:spcBef>
            </a:pPr>
            <a:r>
              <a:rPr sz="2800" spc="-5" dirty="0">
                <a:solidFill>
                  <a:srgbClr val="585858"/>
                </a:solidFill>
                <a:latin typeface="Microsoft JhengHei UI"/>
                <a:cs typeface="Microsoft JhengHei UI"/>
              </a:rPr>
              <a:t>你最想學習的是什麼？(</a:t>
            </a:r>
            <a:r>
              <a:rPr sz="2800" spc="-5" dirty="0" err="1">
                <a:solidFill>
                  <a:srgbClr val="585858"/>
                </a:solidFill>
                <a:latin typeface="Microsoft JhengHei UI"/>
                <a:cs typeface="Microsoft JhengHei UI"/>
              </a:rPr>
              <a:t>F</a:t>
            </a:r>
            <a:r>
              <a:rPr sz="2800" dirty="0" err="1">
                <a:solidFill>
                  <a:srgbClr val="585858"/>
                </a:solidFill>
                <a:latin typeface="Microsoft JhengHei UI"/>
                <a:cs typeface="Microsoft JhengHei UI"/>
              </a:rPr>
              <a:t>O</a:t>
            </a:r>
            <a:r>
              <a:rPr sz="2800" spc="-10" dirty="0" err="1">
                <a:solidFill>
                  <a:srgbClr val="585858"/>
                </a:solidFill>
                <a:latin typeface="Microsoft JhengHei UI"/>
                <a:cs typeface="Microsoft JhengHei UI"/>
              </a:rPr>
              <a:t>R</a:t>
            </a:r>
            <a:r>
              <a:rPr sz="2800" dirty="0" err="1">
                <a:solidFill>
                  <a:srgbClr val="585858"/>
                </a:solidFill>
                <a:latin typeface="Microsoft JhengHei UI"/>
                <a:cs typeface="Microsoft JhengHei UI"/>
              </a:rPr>
              <a:t>有</a:t>
            </a:r>
            <a:r>
              <a:rPr sz="2800" spc="-5" dirty="0" err="1">
                <a:solidFill>
                  <a:srgbClr val="585858"/>
                </a:solidFill>
                <a:latin typeface="Microsoft JhengHei UI"/>
                <a:cs typeface="Microsoft JhengHei UI"/>
              </a:rPr>
              <a:t>興趣</a:t>
            </a:r>
            <a:r>
              <a:rPr sz="2800" dirty="0" err="1">
                <a:solidFill>
                  <a:srgbClr val="585858"/>
                </a:solidFill>
                <a:latin typeface="Microsoft JhengHei UI"/>
                <a:cs typeface="Microsoft JhengHei UI"/>
              </a:rPr>
              <a:t>的人</a:t>
            </a:r>
            <a:r>
              <a:rPr sz="2800" spc="-5" dirty="0" smtClean="0">
                <a:solidFill>
                  <a:srgbClr val="585858"/>
                </a:solidFill>
                <a:latin typeface="Microsoft JhengHei UI"/>
                <a:cs typeface="Microsoft JhengHei UI"/>
              </a:rPr>
              <a:t>)</a:t>
            </a:r>
            <a:endParaRPr sz="2800" dirty="0">
              <a:solidFill>
                <a:prstClr val="black"/>
              </a:solidFill>
              <a:latin typeface="Microsoft JhengHei UI"/>
              <a:cs typeface="Microsoft JhengHei UI"/>
            </a:endParaRPr>
          </a:p>
        </p:txBody>
      </p:sp>
      <p:sp>
        <p:nvSpPr>
          <p:cNvPr id="14" name="object 20"/>
          <p:cNvSpPr txBox="1">
            <a:spLocks/>
          </p:cNvSpPr>
          <p:nvPr/>
        </p:nvSpPr>
        <p:spPr>
          <a:xfrm>
            <a:off x="5630778" y="3367542"/>
            <a:ext cx="4020198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rgbClr val="0D2EAC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12700" defTabSz="914400">
              <a:lnSpc>
                <a:spcPts val="2395"/>
              </a:lnSpc>
              <a:spcBef>
                <a:spcPts val="100"/>
              </a:spcBef>
            </a:pPr>
            <a:r>
              <a:rPr lang="zh-TW" altLang="en-US" sz="3200" b="1" kern="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「好像很不錯</a:t>
            </a:r>
            <a:r>
              <a:rPr lang="en-US" altLang="zh-TW" sz="3200" b="1" kern="0" spc="-5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…</a:t>
            </a:r>
          </a:p>
          <a:p>
            <a:pPr marL="12700" defTabSz="914400">
              <a:lnSpc>
                <a:spcPts val="2395"/>
              </a:lnSpc>
              <a:spcBef>
                <a:spcPts val="100"/>
              </a:spcBef>
            </a:pPr>
            <a:endParaRPr lang="en-US" altLang="zh-TW" sz="3200" b="1" kern="0" dirty="0" smtClean="0">
              <a:solidFill>
                <a:srgbClr val="000000"/>
              </a:solidFill>
              <a:latin typeface="Microsoft JhengHei UI"/>
              <a:cs typeface="Microsoft JhengHei UI"/>
            </a:endParaRPr>
          </a:p>
          <a:p>
            <a:pPr marL="12700" defTabSz="914400">
              <a:lnSpc>
                <a:spcPts val="2395"/>
              </a:lnSpc>
              <a:spcBef>
                <a:spcPts val="100"/>
              </a:spcBef>
            </a:pPr>
            <a:r>
              <a:rPr lang="zh-TW" altLang="en-US" sz="3200" b="1" kern="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但要怎</a:t>
            </a:r>
            <a:r>
              <a:rPr lang="zh-TW" altLang="en-US" sz="3200" b="1" kern="0" spc="-5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麼開始呢</a:t>
            </a:r>
            <a:r>
              <a:rPr lang="en-US" altLang="zh-TW" sz="3200" b="1" kern="0" spc="-5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?</a:t>
            </a:r>
            <a:r>
              <a:rPr lang="zh-TW" altLang="en-US" sz="3200" b="1" kern="0" dirty="0" smtClean="0">
                <a:solidFill>
                  <a:srgbClr val="000000"/>
                </a:solidFill>
                <a:latin typeface="Microsoft JhengHei UI"/>
                <a:cs typeface="Microsoft JhengHei UI"/>
              </a:rPr>
              <a:t>」</a:t>
            </a:r>
            <a:endParaRPr lang="zh-TW" altLang="en-US" sz="3200" kern="0" dirty="0">
              <a:latin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24630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1306" y="408244"/>
            <a:ext cx="850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大湖高級農工職業學校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學習實施要點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9904" y="1391727"/>
            <a:ext cx="68712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、本校彈性學習時間學生自主學習之規劃原則如下： 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學生自主學習之實施時段，應於本校彈性學習時間所定每週實施節次內為之。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學生申請自主學習時，可依個人或團體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方式申請，申請時應依 附件一完成自主學習申請表，並依自主學習之主題與性質，得自行徵詢邀 請指導教師指導，若無徵詢邀請指導教師指導則由教務處協助安排。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學生申請自主學習者，應系統規劃學習主題、內容、進度、目標及方式，依附件二完成自主學習計畫書，並經指導教師指導及其父母或監護人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，但成年者免經父母或監護人同意。</a:t>
            </a:r>
          </a:p>
          <a:p>
            <a:endParaRPr lang="zh-TW" altLang="en-US" sz="5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714" y="1391727"/>
            <a:ext cx="2107567" cy="34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1306" y="408244"/>
            <a:ext cx="850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大湖高級農工職業學校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學習實施要點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9904" y="1391727"/>
            <a:ext cx="68712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、本校彈性學習時間學生自主學習之規劃原則如下： </a:t>
            </a: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學生應將經父母或監護人同意後之自主學習計畫書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，但成年者免經父母或監護人同意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，送交指導教師簽署後，依教務處規定之時程及程序，完成自主學習申請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學生自主學習之實施地點以本校校內為原則，於校外實施者，應經指導教師同意。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學生完成自主學習申請後，應依自主學習計畫書之規劃實施；學生因故須 變更自主學習計畫書，應於二週前與指導教師討論並完成自主學習計畫變 更申請後為之；但學生因參與彈性學習時間之選手培訓或參加彈性學習時 間之補強性教學活動者，經與指導教師討論後，得以公假登記並直接登載 於自主學習計畫書即可。</a:t>
            </a:r>
            <a:endParaRPr lang="zh-TW" altLang="en-US" sz="6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714" y="1391727"/>
            <a:ext cx="2107567" cy="34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1306" y="408244"/>
            <a:ext cx="850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大湖高級農工職業學校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學習實施要點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9904" y="1391727"/>
            <a:ext cx="68712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四、為提升學生自主學習能力，本校學生自主學習之輔導與管理規範如下：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指導教師應於學期開始前，指導學生完成自主學習計畫書之撰寫，並依教 務處規定之時程及程序，協助學生完成自主學習申請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每位指導教師之指導學生人數，至少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1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人至多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10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zh-TW" altLang="en-US" sz="2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9714" y="1391727"/>
            <a:ext cx="2107567" cy="34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5930" y="0"/>
            <a:ext cx="8911687" cy="81408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關於自主</a:t>
            </a:r>
            <a:r>
              <a:rPr lang="zh-TW" altLang="en-US" sz="4800" dirty="0" smtClean="0"/>
              <a:t>學習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21097" y="604530"/>
            <a:ext cx="9636520" cy="5777219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如何申請</a:t>
            </a: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 確定主題</a:t>
            </a: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二 找指導老師</a:t>
            </a: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三 填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申請表及計劃書</a:t>
            </a:r>
            <a:endParaRPr lang="en-US" altLang="zh-TW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en-US" altLang="zh-TW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教務處教學組選課專區下載表格</a:t>
            </a:r>
            <a:r>
              <a:rPr lang="en-US" altLang="zh-TW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zh-TW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四 至教學組提出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申請</a:t>
            </a:r>
            <a:endParaRPr lang="en-US" altLang="zh-TW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五 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執行自主學習計畫並與指導教師晤談及填寫紀錄表</a:t>
            </a:r>
            <a:endParaRPr lang="zh-TW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六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期末</a:t>
            </a:r>
            <a:r>
              <a:rPr lang="zh-TW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於課程完畢後繳交成果報告</a:t>
            </a:r>
            <a:endParaRPr lang="zh-TW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8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07326" y="2416029"/>
            <a:ext cx="8915399" cy="1061058"/>
          </a:xfrm>
        </p:spPr>
        <p:txBody>
          <a:bodyPr/>
          <a:lstStyle/>
          <a:p>
            <a:r>
              <a:rPr lang="zh-TW" altLang="en-US" dirty="0" smtClean="0"/>
              <a:t>關於高三多元選修課程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70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多元選修課程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9633" y="1264555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食品科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9592"/>
              </p:ext>
            </p:extLst>
          </p:nvPr>
        </p:nvGraphicFramePr>
        <p:xfrm>
          <a:off x="2181726" y="2294021"/>
          <a:ext cx="9095873" cy="3188075"/>
        </p:xfrm>
        <a:graphic>
          <a:graphicData uri="http://schemas.openxmlformats.org/drawingml/2006/table">
            <a:tbl>
              <a:tblPr firstRow="1" firstCol="1" bandRow="1"/>
              <a:tblGrid>
                <a:gridCol w="4073523">
                  <a:extLst>
                    <a:ext uri="{9D8B030D-6E8A-4147-A177-3AD203B41FA5}">
                      <a16:colId xmlns:a16="http://schemas.microsoft.com/office/drawing/2014/main" val="618002155"/>
                    </a:ext>
                  </a:extLst>
                </a:gridCol>
                <a:gridCol w="5022350">
                  <a:extLst>
                    <a:ext uri="{9D8B030D-6E8A-4147-A177-3AD203B41FA5}">
                      <a16:colId xmlns:a16="http://schemas.microsoft.com/office/drawing/2014/main" val="1241605877"/>
                    </a:ext>
                  </a:extLst>
                </a:gridCol>
              </a:tblGrid>
              <a:tr h="318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食品保存與營養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食品製造實習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跨域文創設計實習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36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7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課程豐富多元，要如何選擇</a:t>
            </a:r>
            <a:r>
              <a:rPr lang="en-US" altLang="zh-TW" dirty="0"/>
              <a:t>?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8603" y="2074877"/>
            <a:ext cx="6311507" cy="2715491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彈性</a:t>
            </a:r>
            <a:r>
              <a:rPr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學習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時間課程分類有</a:t>
            </a:r>
            <a:r>
              <a:rPr lang="en-US" altLang="zh-TW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大主軸：</a:t>
            </a:r>
            <a:endParaRPr lang="en-US" altLang="zh-TW" sz="2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１</a:t>
            </a:r>
            <a:r>
              <a:rPr lang="en-US" altLang="zh-TW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跨域國際</a:t>
            </a:r>
            <a:r>
              <a:rPr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課程</a:t>
            </a:r>
            <a:endParaRPr lang="en-US" altLang="zh-TW" sz="2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２</a:t>
            </a:r>
            <a:r>
              <a:rPr lang="en-US" altLang="zh-TW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生活應用</a:t>
            </a:r>
            <a:r>
              <a:rPr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課程</a:t>
            </a:r>
            <a:endParaRPr lang="en-US" altLang="zh-TW" sz="2800" dirty="0" smtClean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３</a:t>
            </a:r>
            <a:r>
              <a:rPr lang="en-US" altLang="zh-TW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技能體驗</a:t>
            </a:r>
            <a:r>
              <a:rPr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課程</a:t>
            </a:r>
            <a:endParaRPr lang="en-US" altLang="zh-TW" sz="2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zh-TW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４</a:t>
            </a:r>
            <a:r>
              <a:rPr lang="en-US" altLang="zh-TW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提升學習力</a:t>
            </a:r>
            <a:r>
              <a:rPr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課程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980" y="2872254"/>
            <a:ext cx="3390730" cy="33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多元選修課程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9633" y="1264555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食品科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4393"/>
              </p:ext>
            </p:extLst>
          </p:nvPr>
        </p:nvGraphicFramePr>
        <p:xfrm>
          <a:off x="2181726" y="2294021"/>
          <a:ext cx="9095873" cy="3188075"/>
        </p:xfrm>
        <a:graphic>
          <a:graphicData uri="http://schemas.openxmlformats.org/drawingml/2006/table">
            <a:tbl>
              <a:tblPr firstRow="1" firstCol="1" bandRow="1"/>
              <a:tblGrid>
                <a:gridCol w="4073523">
                  <a:extLst>
                    <a:ext uri="{9D8B030D-6E8A-4147-A177-3AD203B41FA5}">
                      <a16:colId xmlns:a16="http://schemas.microsoft.com/office/drawing/2014/main" val="618002155"/>
                    </a:ext>
                  </a:extLst>
                </a:gridCol>
                <a:gridCol w="5022350">
                  <a:extLst>
                    <a:ext uri="{9D8B030D-6E8A-4147-A177-3AD203B41FA5}">
                      <a16:colId xmlns:a16="http://schemas.microsoft.com/office/drawing/2014/main" val="1241605877"/>
                    </a:ext>
                  </a:extLst>
                </a:gridCol>
              </a:tblGrid>
              <a:tr h="318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altLang="zh-TW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2</a:t>
                      </a:r>
                      <a:endParaRPr lang="en-US" sz="36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食品加工技術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食品衛生安全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36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多元選修課程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9633" y="1264555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食品科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66892"/>
              </p:ext>
            </p:extLst>
          </p:nvPr>
        </p:nvGraphicFramePr>
        <p:xfrm>
          <a:off x="2181726" y="2294021"/>
          <a:ext cx="9095873" cy="3188075"/>
        </p:xfrm>
        <a:graphic>
          <a:graphicData uri="http://schemas.openxmlformats.org/drawingml/2006/table">
            <a:tbl>
              <a:tblPr firstRow="1" firstCol="1" bandRow="1"/>
              <a:tblGrid>
                <a:gridCol w="4073523">
                  <a:extLst>
                    <a:ext uri="{9D8B030D-6E8A-4147-A177-3AD203B41FA5}">
                      <a16:colId xmlns:a16="http://schemas.microsoft.com/office/drawing/2014/main" val="618002155"/>
                    </a:ext>
                  </a:extLst>
                </a:gridCol>
                <a:gridCol w="5022350">
                  <a:extLst>
                    <a:ext uri="{9D8B030D-6E8A-4147-A177-3AD203B41FA5}">
                      <a16:colId xmlns:a16="http://schemas.microsoft.com/office/drawing/2014/main" val="1241605877"/>
                    </a:ext>
                  </a:extLst>
                </a:gridCol>
              </a:tblGrid>
              <a:tr h="318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endParaRPr lang="en-US" sz="36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生物技術實習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專案研究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367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</a:t>
            </a:r>
            <a:r>
              <a:rPr lang="zh-TW" altLang="en-US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園藝科</a:t>
            </a:r>
            <a: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/>
            </a:r>
            <a:b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51275"/>
              </p:ext>
            </p:extLst>
          </p:nvPr>
        </p:nvGraphicFramePr>
        <p:xfrm>
          <a:off x="1013075" y="1347537"/>
          <a:ext cx="11178925" cy="5544702"/>
        </p:xfrm>
        <a:graphic>
          <a:graphicData uri="http://schemas.openxmlformats.org/drawingml/2006/table">
            <a:tbl>
              <a:tblPr firstRow="1" firstCol="1" bandRow="1"/>
              <a:tblGrid>
                <a:gridCol w="5006404">
                  <a:extLst>
                    <a:ext uri="{9D8B030D-6E8A-4147-A177-3AD203B41FA5}">
                      <a16:colId xmlns:a16="http://schemas.microsoft.com/office/drawing/2014/main" val="2549640739"/>
                    </a:ext>
                  </a:extLst>
                </a:gridCol>
                <a:gridCol w="6172521">
                  <a:extLst>
                    <a:ext uri="{9D8B030D-6E8A-4147-A177-3AD203B41FA5}">
                      <a16:colId xmlns:a16="http://schemas.microsoft.com/office/drawing/2014/main" val="1965291938"/>
                    </a:ext>
                  </a:extLst>
                </a:gridCol>
              </a:tblGrid>
              <a:tr h="11555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植物生理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園藝經營管理與行銷實習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7099"/>
                  </a:ext>
                </a:extLst>
              </a:tr>
              <a:tr h="1034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農業生產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設施園藝實習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2291"/>
                  </a:ext>
                </a:extLst>
              </a:tr>
              <a:tr h="1551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園產品處理與利用實習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蝴蝶蘭栽培實習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草莓種苗繁殖栽培</a:t>
                      </a:r>
                      <a:r>
                        <a:rPr lang="zh-TW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endParaRPr lang="en-US" sz="3600" kern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510943"/>
                  </a:ext>
                </a:extLst>
              </a:tr>
              <a:tr h="1551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景觀園藝設計</a:t>
                      </a:r>
                      <a:r>
                        <a:rPr lang="zh-TW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球根花卉栽培實習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跨域文創設計實習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3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室設科</a:t>
            </a:r>
            <a: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/>
            </a:r>
            <a:b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50560"/>
              </p:ext>
            </p:extLst>
          </p:nvPr>
        </p:nvGraphicFramePr>
        <p:xfrm>
          <a:off x="1540042" y="1556084"/>
          <a:ext cx="10250905" cy="4523873"/>
        </p:xfrm>
        <a:graphic>
          <a:graphicData uri="http://schemas.openxmlformats.org/drawingml/2006/table">
            <a:tbl>
              <a:tblPr firstRow="1" firstCol="1" bandRow="1"/>
              <a:tblGrid>
                <a:gridCol w="4590797">
                  <a:extLst>
                    <a:ext uri="{9D8B030D-6E8A-4147-A177-3AD203B41FA5}">
                      <a16:colId xmlns:a16="http://schemas.microsoft.com/office/drawing/2014/main" val="2212373617"/>
                    </a:ext>
                  </a:extLst>
                </a:gridCol>
                <a:gridCol w="5660108">
                  <a:extLst>
                    <a:ext uri="{9D8B030D-6E8A-4147-A177-3AD203B41FA5}">
                      <a16:colId xmlns:a16="http://schemas.microsoft.com/office/drawing/2014/main" val="2190064635"/>
                    </a:ext>
                  </a:extLst>
                </a:gridCol>
              </a:tblGrid>
              <a:tr h="1292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材料認識與應用</a:t>
                      </a:r>
                      <a:endParaRPr lang="zh-TW" sz="3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色彩與設計</a:t>
                      </a:r>
                      <a:endParaRPr lang="zh-TW" sz="36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083344"/>
                  </a:ext>
                </a:extLst>
              </a:tr>
              <a:tr h="1292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室內裝修實習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室內製圖實習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65225"/>
                  </a:ext>
                </a:extLst>
              </a:tr>
              <a:tr h="1938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木藝製作實習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綠色設計實習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跨域文創設計實習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913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機械科</a:t>
            </a:r>
            <a: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/>
            </a:r>
            <a:b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97200"/>
              </p:ext>
            </p:extLst>
          </p:nvPr>
        </p:nvGraphicFramePr>
        <p:xfrm>
          <a:off x="1684421" y="1347538"/>
          <a:ext cx="9705474" cy="3390232"/>
        </p:xfrm>
        <a:graphic>
          <a:graphicData uri="http://schemas.openxmlformats.org/drawingml/2006/table">
            <a:tbl>
              <a:tblPr firstRow="1" firstCol="1" bandRow="1"/>
              <a:tblGrid>
                <a:gridCol w="3160295">
                  <a:extLst>
                    <a:ext uri="{9D8B030D-6E8A-4147-A177-3AD203B41FA5}">
                      <a16:colId xmlns:a16="http://schemas.microsoft.com/office/drawing/2014/main" val="747584086"/>
                    </a:ext>
                  </a:extLst>
                </a:gridCol>
                <a:gridCol w="6545179">
                  <a:extLst>
                    <a:ext uri="{9D8B030D-6E8A-4147-A177-3AD203B41FA5}">
                      <a16:colId xmlns:a16="http://schemas.microsoft.com/office/drawing/2014/main" val="528696011"/>
                    </a:ext>
                  </a:extLst>
                </a:gridCol>
              </a:tblGrid>
              <a:tr h="169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模具基礎實習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CAD/CAM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設計加工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endParaRPr lang="en-US" altLang="zh-HK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01793"/>
                  </a:ext>
                </a:extLst>
              </a:tr>
              <a:tr h="169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endParaRPr lang="en-US" sz="36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數值控制加工實習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機械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加工實習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36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機械科</a:t>
            </a:r>
            <a: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/>
            </a:r>
            <a:b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13644"/>
              </p:ext>
            </p:extLst>
          </p:nvPr>
        </p:nvGraphicFramePr>
        <p:xfrm>
          <a:off x="1684421" y="1347538"/>
          <a:ext cx="9705474" cy="3390232"/>
        </p:xfrm>
        <a:graphic>
          <a:graphicData uri="http://schemas.openxmlformats.org/drawingml/2006/table">
            <a:tbl>
              <a:tblPr firstRow="1" firstCol="1" bandRow="1"/>
              <a:tblGrid>
                <a:gridCol w="3160295">
                  <a:extLst>
                    <a:ext uri="{9D8B030D-6E8A-4147-A177-3AD203B41FA5}">
                      <a16:colId xmlns:a16="http://schemas.microsoft.com/office/drawing/2014/main" val="747584086"/>
                    </a:ext>
                  </a:extLst>
                </a:gridCol>
                <a:gridCol w="6545179">
                  <a:extLst>
                    <a:ext uri="{9D8B030D-6E8A-4147-A177-3AD203B41FA5}">
                      <a16:colId xmlns:a16="http://schemas.microsoft.com/office/drawing/2014/main" val="528696011"/>
                    </a:ext>
                  </a:extLst>
                </a:gridCol>
              </a:tblGrid>
              <a:tr h="169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endParaRPr lang="en-US" sz="36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36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三上</a:t>
                      </a:r>
                      <a:endParaRPr lang="zh-TW" sz="36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精密量測實習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雷射加工實習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01793"/>
                  </a:ext>
                </a:extLst>
              </a:tr>
              <a:tr h="169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endParaRPr lang="en-US" sz="3600" kern="0" dirty="0" smtClean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r>
                        <a:rPr lang="zh-TW" altLang="en-US" sz="36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三下</a:t>
                      </a:r>
                      <a:endParaRPr lang="zh-TW" sz="36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精密量測實習進階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機械手臂技術實習</a:t>
                      </a:r>
                      <a:endParaRPr lang="en-US" altLang="zh-HK" sz="3600" kern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36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8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多元選修課程電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機科</a:t>
            </a:r>
            <a:r>
              <a:rPr lang="en-US" altLang="zh-TW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(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一</a:t>
            </a:r>
            <a:r>
              <a:rPr lang="en-US" altLang="zh-TW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)</a:t>
            </a:r>
            <a: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/>
            </a:r>
            <a:b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22996"/>
              </p:ext>
            </p:extLst>
          </p:nvPr>
        </p:nvGraphicFramePr>
        <p:xfrm>
          <a:off x="1442052" y="1156369"/>
          <a:ext cx="9705474" cy="3958389"/>
        </p:xfrm>
        <a:graphic>
          <a:graphicData uri="http://schemas.openxmlformats.org/drawingml/2006/table">
            <a:tbl>
              <a:tblPr firstRow="1" firstCol="1" bandRow="1"/>
              <a:tblGrid>
                <a:gridCol w="3160295">
                  <a:extLst>
                    <a:ext uri="{9D8B030D-6E8A-4147-A177-3AD203B41FA5}">
                      <a16:colId xmlns:a16="http://schemas.microsoft.com/office/drawing/2014/main" val="1046725652"/>
                    </a:ext>
                  </a:extLst>
                </a:gridCol>
                <a:gridCol w="6545179">
                  <a:extLst>
                    <a:ext uri="{9D8B030D-6E8A-4147-A177-3AD203B41FA5}">
                      <a16:colId xmlns:a16="http://schemas.microsoft.com/office/drawing/2014/main" val="4055538754"/>
                    </a:ext>
                  </a:extLst>
                </a:gridCol>
              </a:tblGrid>
              <a:tr h="1961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電力電子學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電子電路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電機控制</a:t>
                      </a:r>
                      <a:endParaRPr lang="zh-TW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08673"/>
                  </a:ext>
                </a:extLst>
              </a:tr>
              <a:tr h="1997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專業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自動控制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電路學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數位邏輯</a:t>
                      </a:r>
                      <a:endParaRPr lang="zh-TW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6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多元選修課程電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機科</a:t>
            </a:r>
            <a:r>
              <a:rPr lang="en-US" altLang="zh-TW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(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二</a:t>
            </a:r>
            <a:r>
              <a:rPr lang="en-US" altLang="zh-TW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)</a:t>
            </a:r>
            <a: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/>
            </a:r>
            <a:br>
              <a:rPr lang="en-US" altLang="zh-TW" sz="4400" dirty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</a:b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9194"/>
              </p:ext>
            </p:extLst>
          </p:nvPr>
        </p:nvGraphicFramePr>
        <p:xfrm>
          <a:off x="1442052" y="1347537"/>
          <a:ext cx="9705474" cy="5211813"/>
        </p:xfrm>
        <a:graphic>
          <a:graphicData uri="http://schemas.openxmlformats.org/drawingml/2006/table">
            <a:tbl>
              <a:tblPr firstRow="1" firstCol="1" bandRow="1"/>
              <a:tblGrid>
                <a:gridCol w="3160295">
                  <a:extLst>
                    <a:ext uri="{9D8B030D-6E8A-4147-A177-3AD203B41FA5}">
                      <a16:colId xmlns:a16="http://schemas.microsoft.com/office/drawing/2014/main" val="1046725652"/>
                    </a:ext>
                  </a:extLst>
                </a:gridCol>
                <a:gridCol w="6545179">
                  <a:extLst>
                    <a:ext uri="{9D8B030D-6E8A-4147-A177-3AD203B41FA5}">
                      <a16:colId xmlns:a16="http://schemas.microsoft.com/office/drawing/2014/main" val="4055538754"/>
                    </a:ext>
                  </a:extLst>
                </a:gridCol>
              </a:tblGrid>
              <a:tr h="169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人機介面實習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網路應用實習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室內配線應用實習</a:t>
                      </a:r>
                      <a:endParaRPr lang="en-US" altLang="zh-TW" sz="3600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08673"/>
                  </a:ext>
                </a:extLst>
              </a:tr>
              <a:tr h="182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電腦應用實習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電機控制實習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單晶片實習</a:t>
                      </a:r>
                      <a:endParaRPr lang="en-US" altLang="zh-TW" sz="3600" kern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61929"/>
                  </a:ext>
                </a:extLst>
              </a:tr>
              <a:tr h="169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36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電腦硬體裝修實習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數位邏輯實習</a:t>
                      </a:r>
                      <a:endParaRPr lang="zh-TW" altLang="zh-TW" sz="36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工業控制實習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76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8946" y="495773"/>
            <a:ext cx="8911687" cy="85176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TW" altLang="en-US" sz="4400" dirty="0" smtClean="0"/>
              <a:t>多元選修課程</a:t>
            </a:r>
            <a:r>
              <a:rPr lang="zh-TW" altLang="en-US" sz="4400" dirty="0"/>
              <a:t>綜職</a:t>
            </a:r>
            <a:r>
              <a:rPr lang="zh-TW" alt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cs"/>
              </a:rPr>
              <a:t>科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64020"/>
              </p:ext>
            </p:extLst>
          </p:nvPr>
        </p:nvGraphicFramePr>
        <p:xfrm>
          <a:off x="1442052" y="1156369"/>
          <a:ext cx="9705474" cy="3958389"/>
        </p:xfrm>
        <a:graphic>
          <a:graphicData uri="http://schemas.openxmlformats.org/drawingml/2006/table">
            <a:tbl>
              <a:tblPr firstRow="1" firstCol="1" bandRow="1"/>
              <a:tblGrid>
                <a:gridCol w="3160295">
                  <a:extLst>
                    <a:ext uri="{9D8B030D-6E8A-4147-A177-3AD203B41FA5}">
                      <a16:colId xmlns:a16="http://schemas.microsoft.com/office/drawing/2014/main" val="1046725652"/>
                    </a:ext>
                  </a:extLst>
                </a:gridCol>
                <a:gridCol w="6545179">
                  <a:extLst>
                    <a:ext uri="{9D8B030D-6E8A-4147-A177-3AD203B41FA5}">
                      <a16:colId xmlns:a16="http://schemas.microsoft.com/office/drawing/2014/main" val="4055538754"/>
                    </a:ext>
                  </a:extLst>
                </a:gridCol>
              </a:tblGrid>
              <a:tr h="1961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觀賞植物栽培實務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汽車美容實習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(2</a:t>
                      </a:r>
                      <a:r>
                        <a:rPr lang="zh-TW" alt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選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1)</a:t>
                      </a:r>
                      <a:endParaRPr lang="zh-TW" sz="3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08673"/>
                  </a:ext>
                </a:extLst>
              </a:tr>
              <a:tr h="1997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實習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模組</a:t>
                      </a: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HK" sz="360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學分</a:t>
                      </a:r>
                      <a:r>
                        <a:rPr lang="en-US" sz="36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solidFill>
                            <a:schemeClr val="tx1"/>
                          </a:solidFill>
                          <a:effectLst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飲食調理實作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庭園造景維護實務</a:t>
                      </a:r>
                      <a:endParaRPr lang="en-US" altLang="zh-TW" sz="36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(2</a:t>
                      </a:r>
                      <a:r>
                        <a:rPr lang="zh-TW" altLang="en-US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選</a:t>
                      </a:r>
                      <a:r>
                        <a:rPr lang="en-US" altLang="zh-TW" sz="3600" kern="0" dirty="0" smtClean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1)</a:t>
                      </a:r>
                      <a:endParaRPr lang="zh-TW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6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568" y="1843310"/>
            <a:ext cx="4080591" cy="128089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zh-TW" altLang="en-US" sz="6600" b="1" dirty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>選課</a:t>
            </a:r>
            <a:r>
              <a:rPr lang="zh-TW" altLang="en-US" sz="6600" b="1" dirty="0" smtClean="0">
                <a:solidFill>
                  <a:prstClr val="black"/>
                </a:solidFill>
                <a:latin typeface="微軟正黑體" panose="020B0604030504040204" pitchFamily="34" charset="-120"/>
                <a:cs typeface="+mn-cs"/>
              </a:rPr>
              <a:t>時間</a:t>
            </a:r>
            <a:endParaRPr lang="zh-TW" altLang="en-US" sz="6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978568" y="3124200"/>
            <a:ext cx="10895012" cy="2137611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１１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6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11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日（四）上午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12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：００</a:t>
            </a:r>
            <a:endParaRPr lang="en-US" altLang="zh-TW" sz="48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〡</a:t>
            </a:r>
            <a:endParaRPr lang="en-US" altLang="zh-TW" sz="48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１１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6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17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日（三）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中午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12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：００</a:t>
            </a:r>
            <a:endParaRPr lang="zh-TW" altLang="en-US" sz="48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endParaRPr lang="zh-TW" altLang="en-US" sz="4800" dirty="0"/>
          </a:p>
        </p:txBody>
      </p:sp>
      <p:sp>
        <p:nvSpPr>
          <p:cNvPr id="7" name="矩形 6"/>
          <p:cNvSpPr/>
          <p:nvPr/>
        </p:nvSpPr>
        <p:spPr>
          <a:xfrm>
            <a:off x="1649415" y="338363"/>
            <a:ext cx="4776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8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r>
              <a:rPr lang="zh-TW" altLang="en-US" sz="8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)1/8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71779"/>
              </p:ext>
            </p:extLst>
          </p:nvPr>
        </p:nvGraphicFramePr>
        <p:xfrm>
          <a:off x="1627977" y="1231232"/>
          <a:ext cx="7644360" cy="490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第一階段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>
                          <a:effectLst/>
                        </a:rPr>
                        <a:t>A01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1270" algn="ctr" defTabSz="457200" rtl="0" eaLnBrk="1" latinLnBrk="0" hangingPunct="1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電子好好玩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effectLst/>
                        </a:rPr>
                        <a:t>A02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食在有趣</a:t>
                      </a: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(限16人，需收材料費400元)</a:t>
                      </a:r>
                      <a:endParaRPr lang="en-US" altLang="zh-TW" sz="44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effectLst/>
                        </a:rPr>
                        <a:t>A03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大湖輕旅行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568" y="1843310"/>
            <a:ext cx="4080591" cy="128089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zh-TW" altLang="en-US" sz="66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申請時間</a:t>
            </a:r>
            <a:endParaRPr lang="zh-TW" altLang="en-US" sz="66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978568" y="3124200"/>
            <a:ext cx="10895012" cy="2137611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１１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6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11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日（四）上午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12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：００</a:t>
            </a:r>
            <a:endParaRPr lang="en-US" altLang="zh-TW" sz="48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〡</a:t>
            </a:r>
            <a:endParaRPr lang="en-US" altLang="zh-TW" sz="48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１１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5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6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月</a:t>
            </a:r>
            <a:r>
              <a:rPr lang="en-US" altLang="zh-TW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17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日（三）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中午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12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：００</a:t>
            </a:r>
          </a:p>
          <a:p>
            <a:endParaRPr lang="zh-TW" altLang="en-US" sz="4800" dirty="0"/>
          </a:p>
        </p:txBody>
      </p:sp>
      <p:sp>
        <p:nvSpPr>
          <p:cNvPr id="7" name="矩形 6"/>
          <p:cNvSpPr/>
          <p:nvPr/>
        </p:nvSpPr>
        <p:spPr>
          <a:xfrm>
            <a:off x="1649415" y="338363"/>
            <a:ext cx="6820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8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自主學習課程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4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00463" y="567327"/>
            <a:ext cx="10168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彈性學習</a:t>
            </a:r>
            <a:r>
              <a:rPr lang="zh-TW" altLang="en-US" sz="4400" dirty="0" smtClean="0"/>
              <a:t>時間</a:t>
            </a:r>
            <a:r>
              <a:rPr lang="zh-TW" altLang="en-US" sz="4400" dirty="0">
                <a:solidFill>
                  <a:prstClr val="black"/>
                </a:solidFill>
              </a:rPr>
              <a:t>及多元選修</a:t>
            </a:r>
            <a:r>
              <a:rPr lang="zh-TW" altLang="en-US" sz="4400" dirty="0" smtClean="0"/>
              <a:t>課程如何</a:t>
            </a:r>
            <a:r>
              <a:rPr lang="zh-TW" altLang="en-US" sz="4400" dirty="0"/>
              <a:t>選課？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63" y="1907371"/>
            <a:ext cx="8498561" cy="448704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43" y="4085898"/>
            <a:ext cx="2580348" cy="25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00462" y="567327"/>
            <a:ext cx="10242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/>
              <a:t>彈性學習</a:t>
            </a:r>
            <a:r>
              <a:rPr lang="zh-TW" altLang="en-US" sz="4400" dirty="0" smtClean="0"/>
              <a:t>時間及多元選修課程如何</a:t>
            </a:r>
            <a:r>
              <a:rPr lang="zh-TW" altLang="en-US" sz="4400" dirty="0"/>
              <a:t>選課？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01" y="1591725"/>
            <a:ext cx="4645555" cy="30970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591725"/>
            <a:ext cx="3901778" cy="26093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33736" y="3508541"/>
            <a:ext cx="5823283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dirty="0" smtClean="0">
                <a:solidFill>
                  <a:schemeClr val="accent1"/>
                </a:solidFill>
              </a:rPr>
              <a:t>6</a:t>
            </a:r>
            <a:r>
              <a:rPr lang="zh-TW" altLang="en-US" sz="2800" dirty="0" smtClean="0">
                <a:solidFill>
                  <a:schemeClr val="accent1"/>
                </a:solidFill>
              </a:rPr>
              <a:t>月</a:t>
            </a:r>
            <a:r>
              <a:rPr lang="en-US" altLang="zh-TW" sz="2800" dirty="0" smtClean="0">
                <a:solidFill>
                  <a:schemeClr val="accent1"/>
                </a:solidFill>
              </a:rPr>
              <a:t>11</a:t>
            </a:r>
            <a:r>
              <a:rPr lang="zh-TW" altLang="en-US" sz="2800" dirty="0" smtClean="0">
                <a:solidFill>
                  <a:schemeClr val="accent1"/>
                </a:solidFill>
              </a:rPr>
              <a:t>日（四）上午</a:t>
            </a:r>
            <a:r>
              <a:rPr lang="en-US" altLang="zh-TW" sz="2800" dirty="0" smtClean="0">
                <a:solidFill>
                  <a:schemeClr val="accent1"/>
                </a:solidFill>
              </a:rPr>
              <a:t>12</a:t>
            </a:r>
            <a:r>
              <a:rPr lang="zh-TW" altLang="en-US" sz="2800" dirty="0" smtClean="0">
                <a:solidFill>
                  <a:schemeClr val="accent1"/>
                </a:solidFill>
              </a:rPr>
              <a:t>：</a:t>
            </a:r>
            <a:r>
              <a:rPr lang="zh-TW" altLang="en-US" sz="2800" dirty="0">
                <a:solidFill>
                  <a:schemeClr val="accent1"/>
                </a:solidFill>
              </a:rPr>
              <a:t>００</a:t>
            </a:r>
            <a:endParaRPr lang="en-US" altLang="zh-TW" sz="28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altLang="zh-TW" sz="2800" dirty="0">
                <a:solidFill>
                  <a:schemeClr val="accent1"/>
                </a:solidFill>
              </a:rPr>
              <a:t>6</a:t>
            </a:r>
            <a:r>
              <a:rPr lang="zh-TW" altLang="en-US" sz="2800" dirty="0" smtClean="0">
                <a:solidFill>
                  <a:schemeClr val="accent1"/>
                </a:solidFill>
              </a:rPr>
              <a:t>月</a:t>
            </a:r>
            <a:r>
              <a:rPr lang="en-US" altLang="zh-TW" sz="2800" dirty="0" smtClean="0">
                <a:solidFill>
                  <a:schemeClr val="accent1"/>
                </a:solidFill>
              </a:rPr>
              <a:t>15</a:t>
            </a:r>
            <a:r>
              <a:rPr lang="zh-TW" altLang="en-US" sz="2800" dirty="0" smtClean="0">
                <a:solidFill>
                  <a:schemeClr val="accent1"/>
                </a:solidFill>
              </a:rPr>
              <a:t>日（一）中午</a:t>
            </a:r>
            <a:r>
              <a:rPr lang="en-US" altLang="zh-TW" sz="2800" dirty="0" smtClean="0">
                <a:solidFill>
                  <a:schemeClr val="accent1"/>
                </a:solidFill>
              </a:rPr>
              <a:t>12</a:t>
            </a:r>
            <a:r>
              <a:rPr lang="zh-TW" altLang="en-US" sz="2800" dirty="0" smtClean="0">
                <a:solidFill>
                  <a:schemeClr val="accent1"/>
                </a:solidFill>
              </a:rPr>
              <a:t>：００</a:t>
            </a:r>
            <a:endParaRPr lang="en-US" altLang="zh-TW" sz="28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accent1"/>
                </a:solidFill>
              </a:rPr>
              <a:t>會開放選課選填</a:t>
            </a:r>
            <a:r>
              <a:rPr lang="en-US" altLang="zh-TW" sz="2800" dirty="0">
                <a:solidFill>
                  <a:schemeClr val="accent1"/>
                </a:solidFill>
              </a:rPr>
              <a:t>5</a:t>
            </a:r>
            <a:r>
              <a:rPr lang="zh-TW" altLang="en-US" sz="2800" dirty="0">
                <a:solidFill>
                  <a:schemeClr val="accent1"/>
                </a:solidFill>
              </a:rPr>
              <a:t>個志願</a:t>
            </a:r>
            <a:endParaRPr lang="en-US" altLang="zh-TW" sz="2800" dirty="0">
              <a:solidFill>
                <a:schemeClr val="accent1"/>
              </a:solidFill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1174401" y="4943718"/>
            <a:ext cx="476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Ｓｔｅｐ３：進入線上選課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600" y="4994997"/>
            <a:ext cx="4696495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5962" y="513567"/>
            <a:ext cx="9883035" cy="3883069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7030A0"/>
                </a:solidFill>
              </a:rPr>
              <a:t>高二彈性</a:t>
            </a:r>
            <a:r>
              <a:rPr lang="zh-TW" altLang="en-US" sz="4000" dirty="0">
                <a:solidFill>
                  <a:srgbClr val="7030A0"/>
                </a:solidFill>
              </a:rPr>
              <a:t>課程選填</a:t>
            </a:r>
            <a:r>
              <a:rPr lang="zh-TW" altLang="en-US" sz="4000" dirty="0" smtClean="0">
                <a:solidFill>
                  <a:srgbClr val="7030A0"/>
                </a:solidFill>
              </a:rPr>
              <a:t>：</a:t>
            </a:r>
            <a:r>
              <a:rPr lang="en-US" altLang="zh-TW" sz="4000" dirty="0">
                <a:solidFill>
                  <a:srgbClr val="7030A0"/>
                </a:solidFill>
              </a:rPr>
              <a:t/>
            </a:r>
            <a:br>
              <a:rPr lang="en-US" altLang="zh-TW" sz="4000" dirty="0">
                <a:solidFill>
                  <a:srgbClr val="7030A0"/>
                </a:solidFill>
              </a:rPr>
            </a:br>
            <a:r>
              <a:rPr lang="en-US" altLang="zh-TW" sz="4000" dirty="0" smtClean="0">
                <a:sym typeface="Wingdings 2" panose="05020102010507070707" pitchFamily="18" charset="2"/>
              </a:rPr>
              <a:t></a:t>
            </a:r>
            <a:r>
              <a:rPr lang="zh-TW" altLang="en-US" dirty="0">
                <a:sym typeface="Wingdings 2" panose="05020102010507070707" pitchFamily="18" charset="2"/>
              </a:rPr>
              <a:t>原則上每階段以</a:t>
            </a:r>
            <a:r>
              <a:rPr lang="en-US" altLang="zh-TW" sz="5300" dirty="0" smtClean="0">
                <a:solidFill>
                  <a:srgbClr val="FF0000"/>
                </a:solidFill>
              </a:rPr>
              <a:t>5</a:t>
            </a:r>
            <a:r>
              <a:rPr lang="zh-TW" altLang="en-US" dirty="0"/>
              <a:t>個志願序順位依序排序，如</a:t>
            </a:r>
            <a:r>
              <a:rPr lang="zh-TW" altLang="en-US" dirty="0" smtClean="0"/>
              <a:t>前五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志願序皆落選</a:t>
            </a:r>
            <a:r>
              <a:rPr lang="zh-TW" altLang="en-US" dirty="0"/>
              <a:t>，擇由系統電腦直接將同學排入人數</a:t>
            </a:r>
            <a:r>
              <a:rPr lang="zh-TW" altLang="en-US" dirty="0" smtClean="0"/>
              <a:t>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少之彈性</a:t>
            </a:r>
            <a:r>
              <a:rPr lang="zh-TW" altLang="en-US" dirty="0"/>
              <a:t>課程，務請同學慎重選</a:t>
            </a:r>
            <a:r>
              <a:rPr lang="zh-TW" altLang="en-US" dirty="0" smtClean="0"/>
              <a:t>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ym typeface="Wingdings 2" panose="05020102010507070707" pitchFamily="18" charset="2"/>
              </a:rPr>
              <a:t></a:t>
            </a:r>
            <a:r>
              <a:rPr lang="zh-TW" altLang="en-US" dirty="0">
                <a:sym typeface="Wingdings 2" panose="05020102010507070707" pitchFamily="18" charset="2"/>
              </a:rPr>
              <a:t>未於</a:t>
            </a:r>
            <a:r>
              <a:rPr lang="en-US" altLang="zh-TW" dirty="0" smtClean="0">
                <a:sym typeface="Wingdings 2" panose="05020102010507070707" pitchFamily="18" charset="2"/>
              </a:rPr>
              <a:t>115/6/17 </a:t>
            </a:r>
            <a:r>
              <a:rPr lang="zh-TW" altLang="en-US" dirty="0" smtClean="0">
                <a:sym typeface="Wingdings 2" panose="05020102010507070707" pitchFamily="18" charset="2"/>
              </a:rPr>
              <a:t>（三）</a:t>
            </a:r>
            <a:r>
              <a:rPr lang="en-US" altLang="zh-TW" dirty="0" smtClean="0">
                <a:sym typeface="Wingdings 2" panose="05020102010507070707" pitchFamily="18" charset="2"/>
              </a:rPr>
              <a:t>11</a:t>
            </a:r>
            <a:r>
              <a:rPr lang="zh-TW" altLang="en-US" dirty="0" smtClean="0">
                <a:sym typeface="Wingdings 2" panose="05020102010507070707" pitchFamily="18" charset="2"/>
              </a:rPr>
              <a:t>：</a:t>
            </a:r>
            <a:r>
              <a:rPr lang="en-US" altLang="zh-TW" dirty="0">
                <a:sym typeface="Wingdings 2" panose="05020102010507070707" pitchFamily="18" charset="2"/>
              </a:rPr>
              <a:t>59</a:t>
            </a:r>
            <a:r>
              <a:rPr lang="zh-TW" altLang="en-US" dirty="0">
                <a:sym typeface="Wingdings 2" panose="05020102010507070707" pitchFamily="18" charset="2"/>
              </a:rPr>
              <a:t>前填妥志願並“確認</a:t>
            </a:r>
            <a:r>
              <a:rPr lang="zh-TW" altLang="en-US" dirty="0" smtClean="0">
                <a:sym typeface="Wingdings 2" panose="05020102010507070707" pitchFamily="18" charset="2"/>
              </a:rPr>
              <a:t>”</a:t>
            </a:r>
            <a:r>
              <a:rPr lang="en-US" altLang="zh-TW" dirty="0" smtClean="0">
                <a:sym typeface="Wingdings 2" panose="05020102010507070707" pitchFamily="18" charset="2"/>
              </a:rPr>
              <a:t/>
            </a:r>
            <a:br>
              <a:rPr lang="en-US" altLang="zh-TW" dirty="0" smtClean="0">
                <a:sym typeface="Wingdings 2" panose="05020102010507070707" pitchFamily="18" charset="2"/>
              </a:rPr>
            </a:br>
            <a:r>
              <a:rPr lang="zh-TW" altLang="en-US" dirty="0">
                <a:sym typeface="Wingdings 2" panose="05020102010507070707" pitchFamily="18" charset="2"/>
              </a:rPr>
              <a:t> </a:t>
            </a:r>
            <a:r>
              <a:rPr lang="zh-TW" altLang="en-US" dirty="0" smtClean="0">
                <a:sym typeface="Wingdings 2" panose="05020102010507070707" pitchFamily="18" charset="2"/>
              </a:rPr>
              <a:t>   送出</a:t>
            </a:r>
            <a:r>
              <a:rPr lang="zh-TW" altLang="en-US" dirty="0">
                <a:sym typeface="Wingdings 2" panose="05020102010507070707" pitchFamily="18" charset="2"/>
              </a:rPr>
              <a:t>者，亦由系統電腦代排。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40494" y="4960307"/>
            <a:ext cx="9883035" cy="964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 smtClean="0">
                <a:solidFill>
                  <a:srgbClr val="7030A0"/>
                </a:solidFill>
              </a:rPr>
              <a:t>高三多元課程選填：</a:t>
            </a:r>
            <a:r>
              <a:rPr lang="zh-TW" altLang="en-US" sz="3300" dirty="0" smtClean="0">
                <a:sym typeface="Wingdings 2" panose="05020102010507070707" pitchFamily="18" charset="2"/>
              </a:rPr>
              <a:t>科</a:t>
            </a:r>
            <a:r>
              <a:rPr lang="zh-TW" altLang="en-US" sz="3300" dirty="0">
                <a:sym typeface="Wingdings 2" panose="05020102010507070707" pitchFamily="18" charset="2"/>
              </a:rPr>
              <a:t>主任說明會說明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4212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5962" y="513567"/>
            <a:ext cx="9883035" cy="5411245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加、退選原則：</a:t>
            </a:r>
            <a:br>
              <a:rPr lang="zh-TW" altLang="zh-TW" dirty="0"/>
            </a:b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加、退選時間為該學期開學後第一週至第二週，逾期不得要求加、退選， 每學期以一科目一次為限。</a:t>
            </a:r>
            <a:br>
              <a:rPr lang="zh-TW" altLang="zh-TW" dirty="0"/>
            </a:b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各科應依學生進路需求輔導學生加、退選，學生辦理加、退選時，請至 教務處領取「學生加、退選申請單」，經家長、導師、加退選科目之</a:t>
            </a:r>
            <a:r>
              <a:rPr lang="zh-TW" altLang="zh-TW" dirty="0" smtClean="0"/>
              <a:t>任課</a:t>
            </a:r>
            <a:r>
              <a:rPr lang="zh-TW" altLang="zh-TW" dirty="0"/>
              <a:t>教師、科主任與教務處簽署核可後辦理。</a:t>
            </a:r>
            <a:br>
              <a:rPr lang="zh-TW" altLang="zh-TW" dirty="0"/>
            </a:b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加、退選後每人每學期總修習學分數應為 </a:t>
            </a:r>
            <a:r>
              <a:rPr lang="en-US" altLang="zh-TW" dirty="0"/>
              <a:t>32 </a:t>
            </a:r>
            <a:r>
              <a:rPr lang="zh-TW" altLang="zh-TW" dirty="0"/>
              <a:t>學分，否則加、退選無效。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40494" y="4960307"/>
            <a:ext cx="9883035" cy="964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34107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0661" y="765760"/>
            <a:ext cx="7039591" cy="1280890"/>
          </a:xfrm>
        </p:spPr>
        <p:txBody>
          <a:bodyPr>
            <a:noAutofit/>
          </a:bodyPr>
          <a:lstStyle/>
          <a:p>
            <a:r>
              <a:rPr lang="en-US" altLang="zh-TW" sz="9600" dirty="0" smtClean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THE</a:t>
            </a:r>
            <a:r>
              <a:rPr lang="zh-TW" altLang="en-US" sz="9600" dirty="0" smtClean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   </a:t>
            </a:r>
            <a:r>
              <a:rPr lang="en-US" altLang="zh-TW" sz="9600" dirty="0" smtClean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END</a:t>
            </a:r>
            <a:endParaRPr lang="zh-TW" altLang="en-US" sz="9600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42378" y="2341852"/>
            <a:ext cx="74155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5">
                    <a:lumMod val="50000"/>
                  </a:schemeClr>
                </a:solidFill>
              </a:rPr>
              <a:t>選課有問記得</a:t>
            </a:r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問老師</a:t>
            </a:r>
            <a:endParaRPr lang="en-US" altLang="zh-TW" sz="8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課程諮詢教師</a:t>
            </a:r>
            <a:endParaRPr lang="en-US" altLang="zh-TW" sz="8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zh-TW" altLang="en-US" sz="5400" dirty="0" smtClean="0">
                <a:solidFill>
                  <a:schemeClr val="accent5">
                    <a:lumMod val="50000"/>
                  </a:schemeClr>
                </a:solidFill>
              </a:rPr>
              <a:t>科主任</a:t>
            </a:r>
            <a:r>
              <a:rPr lang="en-US" altLang="zh-TW" sz="5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937" y="3087506"/>
            <a:ext cx="3489463" cy="34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)2/8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65792"/>
              </p:ext>
            </p:extLst>
          </p:nvPr>
        </p:nvGraphicFramePr>
        <p:xfrm>
          <a:off x="1627977" y="1231232"/>
          <a:ext cx="7644360" cy="490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第一階段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A04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談情說愛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A05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書法</a:t>
                      </a: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635" algn="ctr" defTabSz="457200" rtl="0" eaLnBrk="1" latinLnBrk="0" hangingPunct="1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A06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spc="-2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algn="ctr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9050" algn="ctr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團結就是力量</a:t>
                      </a:r>
                      <a:endParaRPr lang="en-US" altLang="zh-TW" sz="4000" b="1" spc="-2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)3/8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55731"/>
              </p:ext>
            </p:extLst>
          </p:nvPr>
        </p:nvGraphicFramePr>
        <p:xfrm>
          <a:off x="1627977" y="1231232"/>
          <a:ext cx="7644360" cy="490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 smtClean="0">
                          <a:effectLst/>
                        </a:rPr>
                        <a:t>第一</a:t>
                      </a:r>
                      <a:r>
                        <a:rPr lang="zh-TW" sz="4000" kern="100" dirty="0">
                          <a:effectLst/>
                        </a:rPr>
                        <a:t>階段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A07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spc="-1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spc="-1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spc="-1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安全教育</a:t>
                      </a:r>
                      <a:endParaRPr lang="zh-TW" sz="4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A08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0" lvl="0" indent="0" algn="ctr" defTabSz="457200" rtl="0" eaLnBrk="1" fontAlgn="auto" latinLnBrk="0" hangingPunct="1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40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青春</a:t>
                      </a:r>
                      <a:r>
                        <a:rPr lang="zh-TW" altLang="zh-TW" sz="4000" b="1" spc="115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4000" b="1" spc="-25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MV</a:t>
                      </a:r>
                      <a:endParaRPr lang="zh-TW" altLang="zh-TW" sz="40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algn="ctr" defTabSz="457200" rtl="0" eaLnBrk="1" latinLnBrk="0" hangingPunct="1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zh-TW" sz="4000" b="1" kern="1200" spc="-1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A09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ts val="169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76225" algn="ctr">
                        <a:lnSpc>
                          <a:spcPts val="169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76225" algn="ctr">
                        <a:lnSpc>
                          <a:spcPts val="169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初階肌力訓練</a:t>
                      </a:r>
                      <a:endParaRPr lang="en-US" altLang="zh-TW" sz="40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5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)4/8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98695"/>
              </p:ext>
            </p:extLst>
          </p:nvPr>
        </p:nvGraphicFramePr>
        <p:xfrm>
          <a:off x="1627977" y="1231232"/>
          <a:ext cx="7644360" cy="3681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第一階段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4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日本動畫歌曲涵義初探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4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自主學習</a:t>
                      </a:r>
                      <a:endParaRPr lang="zh-TW" alt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)1/8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79686"/>
              </p:ext>
            </p:extLst>
          </p:nvPr>
        </p:nvGraphicFramePr>
        <p:xfrm>
          <a:off x="1627977" y="1231232"/>
          <a:ext cx="7644360" cy="490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 smtClean="0">
                          <a:effectLst/>
                        </a:rPr>
                        <a:t>第</a:t>
                      </a:r>
                      <a:r>
                        <a:rPr lang="zh-TW" altLang="en-US" sz="4000" kern="100" dirty="0" smtClean="0">
                          <a:effectLst/>
                        </a:rPr>
                        <a:t>二</a:t>
                      </a:r>
                      <a:r>
                        <a:rPr lang="zh-TW" sz="4000" kern="100" dirty="0" smtClean="0">
                          <a:effectLst/>
                        </a:rPr>
                        <a:t>階段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>
                          <a:effectLst/>
                        </a:rPr>
                        <a:t>A01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1270" algn="ctr" defTabSz="457200" rtl="0" eaLnBrk="1" latinLnBrk="0" hangingPunct="1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電子好好玩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effectLst/>
                        </a:rPr>
                        <a:t>A02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有食力</a:t>
                      </a: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(限16人，需收材料費400元)</a:t>
                      </a:r>
                      <a:endParaRPr lang="en-US" altLang="zh-TW" sz="4400" b="1" kern="1200" spc="-2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>
                          <a:effectLst/>
                        </a:rPr>
                        <a:t>A03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19050" marR="1270" algn="ctr" defTabSz="457200" rtl="0" eaLnBrk="1" latinLnBrk="0" hangingPunct="1">
                        <a:lnSpc>
                          <a:spcPts val="153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大湖輕旅行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7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6523" y="28722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115</a:t>
            </a:r>
            <a:r>
              <a:rPr lang="zh-TW" altLang="en-US" dirty="0" smtClean="0"/>
              <a:t>學年度彈性</a:t>
            </a:r>
            <a:r>
              <a:rPr lang="zh-TW" altLang="en-US" dirty="0"/>
              <a:t>學習時間課程</a:t>
            </a:r>
            <a:r>
              <a:rPr lang="en-US" altLang="zh-TW" dirty="0"/>
              <a:t>(</a:t>
            </a:r>
            <a:r>
              <a:rPr lang="zh-TW" altLang="en-US" dirty="0"/>
              <a:t>高二</a:t>
            </a:r>
            <a:r>
              <a:rPr lang="en-US" altLang="zh-TW" dirty="0" smtClean="0"/>
              <a:t>)6/8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66783"/>
              </p:ext>
            </p:extLst>
          </p:nvPr>
        </p:nvGraphicFramePr>
        <p:xfrm>
          <a:off x="1627977" y="1231232"/>
          <a:ext cx="7644360" cy="490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833">
                  <a:extLst>
                    <a:ext uri="{9D8B030D-6E8A-4147-A177-3AD203B41FA5}">
                      <a16:colId xmlns:a16="http://schemas.microsoft.com/office/drawing/2014/main" val="1250033232"/>
                    </a:ext>
                  </a:extLst>
                </a:gridCol>
                <a:gridCol w="5528527">
                  <a:extLst>
                    <a:ext uri="{9D8B030D-6E8A-4147-A177-3AD203B41FA5}">
                      <a16:colId xmlns:a16="http://schemas.microsoft.com/office/drawing/2014/main" val="1932654359"/>
                    </a:ext>
                  </a:extLst>
                </a:gridCol>
              </a:tblGrid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編號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第二階段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3094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B04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從影集看心理學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85467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B05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從機械 </a:t>
                      </a:r>
                      <a:r>
                        <a:rPr lang="en-US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To </a:t>
                      </a: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籃球的</a:t>
                      </a: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斜槓人生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539131"/>
                  </a:ext>
                </a:extLst>
              </a:tr>
              <a:tr h="122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200" dirty="0" err="1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B06</a:t>
                      </a:r>
                      <a:endParaRPr lang="zh-TW" sz="4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altLang="zh-TW" sz="4000" b="1" kern="1200" spc="-2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marL="20320" marR="1270" algn="ctr">
                        <a:lnSpc>
                          <a:spcPts val="153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4000" b="1" kern="1200" spc="-2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邏輯大神</a:t>
                      </a:r>
                      <a:endParaRPr lang="zh-TW" sz="4000" b="1" kern="1200" spc="-20" dirty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19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2039</TotalTime>
  <Words>2984</Words>
  <Application>Microsoft Office PowerPoint</Application>
  <PresentationFormat>寬螢幕</PresentationFormat>
  <Paragraphs>409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60" baseType="lpstr">
      <vt:lpstr>Microsoft JhengHei UI</vt:lpstr>
      <vt:lpstr>宋体</vt:lpstr>
      <vt:lpstr>微軟正黑體</vt:lpstr>
      <vt:lpstr>新細明體</vt:lpstr>
      <vt:lpstr>標楷體</vt:lpstr>
      <vt:lpstr>Arial</vt:lpstr>
      <vt:lpstr>Arial Nova</vt:lpstr>
      <vt:lpstr>Calibri</vt:lpstr>
      <vt:lpstr>Cambria Math</vt:lpstr>
      <vt:lpstr>Century Gothic</vt:lpstr>
      <vt:lpstr>Times New Roman</vt:lpstr>
      <vt:lpstr>Wingdings</vt:lpstr>
      <vt:lpstr>Wingdings 2</vt:lpstr>
      <vt:lpstr>Wingdings 3</vt:lpstr>
      <vt:lpstr>絲縷</vt:lpstr>
      <vt:lpstr>114學年度第二學期彈性學習時間選課及多元選修說明</vt:lpstr>
      <vt:lpstr>什麼是彈性學習時間 </vt:lpstr>
      <vt:lpstr>課程豐富多元，要如何選擇? </vt:lpstr>
      <vt:lpstr>115學年度彈性學習時間課程(高二)1/8</vt:lpstr>
      <vt:lpstr>115學年度彈性學習時間課程(高二)2/8 </vt:lpstr>
      <vt:lpstr>115學年度彈性學習時間課程(高二)3/8 </vt:lpstr>
      <vt:lpstr>115學年度彈性學習時間課程(高二)4/8 </vt:lpstr>
      <vt:lpstr>115學年度彈性學習時間課程(高二)1/8</vt:lpstr>
      <vt:lpstr>115學年度彈性學習時間課程(高二)6/8 </vt:lpstr>
      <vt:lpstr>115學年度彈性學習時間課程(高二)7/8 </vt:lpstr>
      <vt:lpstr>115學年度彈性學習時間課程(高二)8/8 </vt:lpstr>
      <vt:lpstr>課程豐富多元，要如何選擇? </vt:lpstr>
      <vt:lpstr>高一選課輔導手冊導讀</vt:lpstr>
      <vt:lpstr>高一選課輔導手冊導讀</vt:lpstr>
      <vt:lpstr>高一選課輔導手冊導讀-升學管道</vt:lpstr>
      <vt:lpstr>高一選課輔導手冊導讀-未來進路 </vt:lpstr>
      <vt:lpstr>高一選課輔導手冊導讀-未來進路 </vt:lpstr>
      <vt:lpstr>高一選課輔導手冊導讀-未來進路 </vt:lpstr>
      <vt:lpstr>高一選課輔導手冊導讀-未來進路 </vt:lpstr>
      <vt:lpstr>高一選課輔導手冊導讀-未來進路 </vt:lpstr>
      <vt:lpstr>PowerPoint 簡報</vt:lpstr>
      <vt:lpstr>這些年 讓步的 你是否 會嘆息 有什麼 是你永遠不放棄？</vt:lpstr>
      <vt:lpstr>PowerPoint 簡報</vt:lpstr>
      <vt:lpstr>PowerPoint 簡報</vt:lpstr>
      <vt:lpstr>PowerPoint 簡報</vt:lpstr>
      <vt:lpstr>PowerPoint 簡報</vt:lpstr>
      <vt:lpstr>關於自主學習</vt:lpstr>
      <vt:lpstr>關於高三多元選修課程</vt:lpstr>
      <vt:lpstr>多元選修課程</vt:lpstr>
      <vt:lpstr>多元選修課程</vt:lpstr>
      <vt:lpstr>多元選修課程</vt:lpstr>
      <vt:lpstr>多元選修課程園藝科  </vt:lpstr>
      <vt:lpstr>多元選修課程室設科  </vt:lpstr>
      <vt:lpstr>多元選修課程機械科  </vt:lpstr>
      <vt:lpstr>多元選修課程機械科  </vt:lpstr>
      <vt:lpstr>多元選修課程電機科(一)  </vt:lpstr>
      <vt:lpstr>多元選修課程電機科(二)  </vt:lpstr>
      <vt:lpstr>多元選修課程綜職科</vt:lpstr>
      <vt:lpstr>選課時間</vt:lpstr>
      <vt:lpstr>申請時間</vt:lpstr>
      <vt:lpstr>PowerPoint 簡報</vt:lpstr>
      <vt:lpstr>PowerPoint 簡報</vt:lpstr>
      <vt:lpstr>高二彈性課程選填： 原則上每階段以5個志願序順位依序排序，如前五    志願序皆落選，擇由系統電腦直接將同學排入人數較    少之彈性課程，務請同學慎重選填  未於115/6/17 （三）11：59前填妥志願並“確認”     送出者，亦由系統電腦代排。 </vt:lpstr>
      <vt:lpstr>加、退選原則： (一)加、退選時間為該學期開學後第一週至第二週，逾期不得要求加、退選， 每學期以一科目一次為限。 (二)各科應依學生進路需求輔導學生加、退選，學生辦理加、退選時，請至 教務處領取「學生加、退選申請單」，經家長、導師、加退選科目之任課教師、科主任與教務處簽署核可後辦理。 (三)加、退選後每人每學期總修習學分數應為 32 學分，否則加、退選無效。 </vt:lpstr>
      <vt:lpstr>THE  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112學年度彈性學習時間選課說明</dc:title>
  <dc:creator>Owner</dc:creator>
  <cp:lastModifiedBy>Owner</cp:lastModifiedBy>
  <cp:revision>150</cp:revision>
  <cp:lastPrinted>2026-06-08T00:53:56Z</cp:lastPrinted>
  <dcterms:created xsi:type="dcterms:W3CDTF">2023-05-30T08:06:15Z</dcterms:created>
  <dcterms:modified xsi:type="dcterms:W3CDTF">2026-06-09T04:35:29Z</dcterms:modified>
</cp:coreProperties>
</file>